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Override PartName="/ppt/slideLayouts/slideLayout15.xml" ContentType="application/vnd.openxmlformats-officedocument.presentationml.slideLayout+xml"/>
  <Override PartName="/ppt/slideLayouts/slideLayout16.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22.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Masters/slideMaster2.xml" ContentType="application/vnd.openxmlformats-officedocument.presentationml.slideMaster+xml"/>
  <Override PartName="/ppt/slides/slide5.xml" ContentType="application/vnd.openxmlformats-officedocument.presentationml.slide+xml"/>
  <Override PartName="/ppt/slideLayouts/slideLayout7.xml" ContentType="application/vnd.openxmlformats-officedocument.presentationml.slideLayout+xml"/>
  <Default Extension="png" ContentType="image/pn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72" r:id="rId2"/>
  </p:sldMasterIdLst>
  <p:sldIdLst>
    <p:sldId id="256" r:id="rId3"/>
    <p:sldId id="262" r:id="rId4"/>
    <p:sldId id="258" r:id="rId5"/>
    <p:sldId id="261" r:id="rId6"/>
    <p:sldId id="259" r:id="rId7"/>
    <p:sldId id="263" r:id="rId8"/>
    <p:sldId id="264" r:id="rId9"/>
    <p:sldId id="266" r:id="rId10"/>
    <p:sldId id="268" r:id="rId11"/>
    <p:sldId id="269" r:id="rId12"/>
    <p:sldId id="267" r:id="rId13"/>
    <p:sldId id="265" r:id="rId14"/>
    <p:sldId id="270" r:id="rId15"/>
    <p:sldId id="273" r:id="rId16"/>
    <p:sldId id="274" r:id="rId17"/>
    <p:sldId id="275" r:id="rId18"/>
    <p:sldId id="276" r:id="rId19"/>
    <p:sldId id="280" r:id="rId20"/>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horzBarState="maximized">
    <p:restoredLeft sz="15620"/>
    <p:restoredTop sz="94660"/>
  </p:normalViewPr>
  <p:slideViewPr>
    <p:cSldViewPr>
      <p:cViewPr varScale="1">
        <p:scale>
          <a:sx n="73" d="100"/>
          <a:sy n="73" d="100"/>
        </p:scale>
        <p:origin x="-1266" y="-102"/>
      </p:cViewPr>
      <p:guideLst>
        <p:guide orient="horz" pos="2160"/>
        <p:guide pos="288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3" Type="http://schemas.openxmlformats.org/officeDocument/2006/relationships/slide" Target="slides/slide1.xml"/><Relationship Id="rId21" Type="http://schemas.openxmlformats.org/officeDocument/2006/relationships/presProps" Target="pres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pic>
        <p:nvPicPr>
          <p:cNvPr id="8" name="Рисунок 7"/>
          <p:cNvPicPr>
            <a:picLocks noChangeAspect="1"/>
          </p:cNvPicPr>
          <p:nvPr userDrawn="1"/>
        </p:nvPicPr>
        <p:blipFill>
          <a:blip r:embed="rId2" cstate="print">
            <a:clrChange>
              <a:clrFrom>
                <a:srgbClr val="FFFFFF"/>
              </a:clrFrom>
              <a:clrTo>
                <a:srgbClr val="FFFFFF">
                  <a:alpha val="0"/>
                </a:srgbClr>
              </a:clrTo>
            </a:clrChange>
            <a:extLst>
              <a:ext uri="{28A0092B-C50C-407E-A947-70E740481C1C}">
                <a14:useLocalDpi xmlns="" xmlns:a14="http://schemas.microsoft.com/office/drawing/2010/main" val="0"/>
              </a:ext>
            </a:extLst>
          </a:blip>
          <a:stretch>
            <a:fillRect/>
          </a:stretch>
        </p:blipFill>
        <p:spPr>
          <a:xfrm>
            <a:off x="4572000" y="202332"/>
            <a:ext cx="4366708" cy="6453336"/>
          </a:xfrm>
          <a:prstGeom prst="rect">
            <a:avLst/>
          </a:prstGeom>
        </p:spPr>
      </p:pic>
      <p:sp>
        <p:nvSpPr>
          <p:cNvPr id="7" name="Рамка 6"/>
          <p:cNvSpPr/>
          <p:nvPr userDrawn="1"/>
        </p:nvSpPr>
        <p:spPr>
          <a:xfrm>
            <a:off x="0" y="0"/>
            <a:ext cx="9144000" cy="6858000"/>
          </a:xfrm>
          <a:prstGeom prst="frame">
            <a:avLst>
              <a:gd name="adj1" fmla="val 2870"/>
            </a:avLst>
          </a:prstGeom>
          <a:ln w="38100"/>
        </p:spPr>
        <p:style>
          <a:lnRef idx="1">
            <a:schemeClr val="accent2"/>
          </a:lnRef>
          <a:fillRef idx="2">
            <a:schemeClr val="accent2"/>
          </a:fillRef>
          <a:effectRef idx="1">
            <a:schemeClr val="accent2"/>
          </a:effectRef>
          <a:fontRef idx="minor">
            <a:schemeClr val="dk1"/>
          </a:fontRef>
        </p:style>
        <p:txBody>
          <a:bodyPr rtlCol="0" anchor="ctr"/>
          <a:lstStyle/>
          <a:p>
            <a:pPr algn="ctr"/>
            <a:endParaRPr lang="ru-RU">
              <a:solidFill>
                <a:schemeClr val="tx1"/>
              </a:solidFill>
            </a:endParaRPr>
          </a:p>
        </p:txBody>
      </p:sp>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9F62D053-87FF-4640-91DA-76B9A5BCDA45}" type="datetimeFigureOut">
              <a:rPr lang="ru-RU" smtClean="0"/>
              <a:pPr/>
              <a:t>30.11.2017</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1A0433F9-3C29-443F-947D-ED675883BBC6}" type="slidenum">
              <a:rPr lang="ru-RU" smtClean="0"/>
              <a:pPr/>
              <a:t>‹#›</a:t>
            </a:fld>
            <a:endParaRPr lang="ru-RU"/>
          </a:p>
        </p:txBody>
      </p:sp>
    </p:spTree>
    <p:extLst>
      <p:ext uri="{BB962C8B-B14F-4D97-AF65-F5344CB8AC3E}">
        <p14:creationId xmlns="" xmlns:p14="http://schemas.microsoft.com/office/powerpoint/2010/main" val="396958013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9F62D053-87FF-4640-91DA-76B9A5BCDA45}" type="datetimeFigureOut">
              <a:rPr lang="ru-RU" smtClean="0"/>
              <a:pPr/>
              <a:t>30.11.2017</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1A0433F9-3C29-443F-947D-ED675883BBC6}" type="slidenum">
              <a:rPr lang="ru-RU" smtClean="0"/>
              <a:pPr/>
              <a:t>‹#›</a:t>
            </a:fld>
            <a:endParaRPr lang="ru-RU"/>
          </a:p>
        </p:txBody>
      </p:sp>
    </p:spTree>
    <p:extLst>
      <p:ext uri="{BB962C8B-B14F-4D97-AF65-F5344CB8AC3E}">
        <p14:creationId xmlns="" xmlns:p14="http://schemas.microsoft.com/office/powerpoint/2010/main" val="148060972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9F62D053-87FF-4640-91DA-76B9A5BCDA45}" type="datetimeFigureOut">
              <a:rPr lang="ru-RU" smtClean="0"/>
              <a:pPr/>
              <a:t>30.11.2017</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1A0433F9-3C29-443F-947D-ED675883BBC6}" type="slidenum">
              <a:rPr lang="ru-RU" smtClean="0"/>
              <a:pPr/>
              <a:t>‹#›</a:t>
            </a:fld>
            <a:endParaRPr lang="ru-RU"/>
          </a:p>
        </p:txBody>
      </p:sp>
    </p:spTree>
    <p:extLst>
      <p:ext uri="{BB962C8B-B14F-4D97-AF65-F5344CB8AC3E}">
        <p14:creationId xmlns="" xmlns:p14="http://schemas.microsoft.com/office/powerpoint/2010/main" val="27891673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pic>
        <p:nvPicPr>
          <p:cNvPr id="8" name="Рисунок 7"/>
          <p:cNvPicPr>
            <a:picLocks noChangeAspect="1"/>
          </p:cNvPicPr>
          <p:nvPr userDrawn="1"/>
        </p:nvPicPr>
        <p:blipFill>
          <a:blip r:embed="rId2" cstate="print">
            <a:clrChange>
              <a:clrFrom>
                <a:srgbClr val="FFFFFF"/>
              </a:clrFrom>
              <a:clrTo>
                <a:srgbClr val="FFFFFF">
                  <a:alpha val="0"/>
                </a:srgbClr>
              </a:clrTo>
            </a:clrChange>
            <a:extLst>
              <a:ext uri="{28A0092B-C50C-407E-A947-70E740481C1C}">
                <a14:useLocalDpi xmlns="" xmlns:a14="http://schemas.microsoft.com/office/drawing/2010/main" val="0"/>
              </a:ext>
            </a:extLst>
          </a:blip>
          <a:stretch>
            <a:fillRect/>
          </a:stretch>
        </p:blipFill>
        <p:spPr>
          <a:xfrm>
            <a:off x="4572000" y="202332"/>
            <a:ext cx="4366708" cy="6453336"/>
          </a:xfrm>
          <a:prstGeom prst="rect">
            <a:avLst/>
          </a:prstGeom>
        </p:spPr>
      </p:pic>
      <p:sp>
        <p:nvSpPr>
          <p:cNvPr id="7" name="Рамка 6"/>
          <p:cNvSpPr/>
          <p:nvPr userDrawn="1"/>
        </p:nvSpPr>
        <p:spPr>
          <a:xfrm>
            <a:off x="0" y="0"/>
            <a:ext cx="9144000" cy="6858000"/>
          </a:xfrm>
          <a:prstGeom prst="frame">
            <a:avLst>
              <a:gd name="adj1" fmla="val 2870"/>
            </a:avLst>
          </a:prstGeom>
          <a:ln w="38100"/>
        </p:spPr>
        <p:style>
          <a:lnRef idx="1">
            <a:schemeClr val="accent2"/>
          </a:lnRef>
          <a:fillRef idx="2">
            <a:schemeClr val="accent2"/>
          </a:fillRef>
          <a:effectRef idx="1">
            <a:schemeClr val="accent2"/>
          </a:effectRef>
          <a:fontRef idx="minor">
            <a:schemeClr val="dk1"/>
          </a:fontRef>
        </p:style>
        <p:txBody>
          <a:bodyPr rtlCol="0" anchor="ctr"/>
          <a:lstStyle/>
          <a:p>
            <a:pPr algn="ctr"/>
            <a:endParaRPr lang="ru-RU">
              <a:solidFill>
                <a:prstClr val="black"/>
              </a:solidFill>
            </a:endParaRPr>
          </a:p>
        </p:txBody>
      </p:sp>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9F62D053-87FF-4640-91DA-76B9A5BCDA45}" type="datetimeFigureOut">
              <a:rPr lang="ru-RU" smtClean="0">
                <a:solidFill>
                  <a:prstClr val="black">
                    <a:tint val="75000"/>
                  </a:prstClr>
                </a:solidFill>
              </a:rPr>
              <a:pPr/>
              <a:t>30.11.2017</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1A0433F9-3C29-443F-947D-ED675883BBC6}"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 xmlns:p14="http://schemas.microsoft.com/office/powerpoint/2010/main" val="342126629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7" name="Прямоугольник 6"/>
          <p:cNvSpPr/>
          <p:nvPr userDrawn="1"/>
        </p:nvSpPr>
        <p:spPr>
          <a:xfrm>
            <a:off x="251520" y="260648"/>
            <a:ext cx="8640960" cy="6336704"/>
          </a:xfrm>
          <a:prstGeom prst="rect">
            <a:avLst/>
          </a:prstGeom>
          <a:ln w="57150">
            <a:solidFill>
              <a:srgbClr val="FF0000"/>
            </a:solidFill>
          </a:ln>
        </p:spPr>
        <p:style>
          <a:lnRef idx="1">
            <a:schemeClr val="accent2"/>
          </a:lnRef>
          <a:fillRef idx="2">
            <a:schemeClr val="accent2"/>
          </a:fillRef>
          <a:effectRef idx="1">
            <a:schemeClr val="accent2"/>
          </a:effectRef>
          <a:fontRef idx="minor">
            <a:schemeClr val="dk1"/>
          </a:fontRef>
        </p:style>
        <p:txBody>
          <a:bodyPr rtlCol="0" anchor="ctr"/>
          <a:lstStyle/>
          <a:p>
            <a:pPr algn="ctr"/>
            <a:endParaRPr lang="ru-RU">
              <a:solidFill>
                <a:prstClr val="black"/>
              </a:solidFill>
            </a:endParaRPr>
          </a:p>
        </p:txBody>
      </p:sp>
      <p:pic>
        <p:nvPicPr>
          <p:cNvPr id="9" name="Рисунок 8"/>
          <p:cNvPicPr>
            <a:picLocks noChangeAspect="1"/>
          </p:cNvPicPr>
          <p:nvPr userDrawn="1"/>
        </p:nvPicPr>
        <p:blipFill>
          <a:blip r:embed="rId2" cstate="print">
            <a:clrChange>
              <a:clrFrom>
                <a:srgbClr val="FFFFFF"/>
              </a:clrFrom>
              <a:clrTo>
                <a:srgbClr val="FFFFFF">
                  <a:alpha val="0"/>
                </a:srgbClr>
              </a:clrTo>
            </a:clrChange>
            <a:extLst>
              <a:ext uri="{28A0092B-C50C-407E-A947-70E740481C1C}">
                <a14:useLocalDpi xmlns="" xmlns:a14="http://schemas.microsoft.com/office/drawing/2010/main" val="0"/>
              </a:ext>
            </a:extLst>
          </a:blip>
          <a:stretch>
            <a:fillRect/>
          </a:stretch>
        </p:blipFill>
        <p:spPr>
          <a:xfrm>
            <a:off x="297756" y="5589240"/>
            <a:ext cx="8676456" cy="1152128"/>
          </a:xfrm>
          <a:prstGeom prst="rect">
            <a:avLst/>
          </a:prstGeom>
        </p:spPr>
      </p:pic>
      <p:pic>
        <p:nvPicPr>
          <p:cNvPr id="10" name="Рисунок 9"/>
          <p:cNvPicPr>
            <a:picLocks noChangeAspect="1"/>
          </p:cNvPicPr>
          <p:nvPr userDrawn="1"/>
        </p:nvPicPr>
        <p:blipFill>
          <a:blip r:embed="rId3" cstate="print">
            <a:extLst>
              <a:ext uri="{28A0092B-C50C-407E-A947-70E740481C1C}">
                <a14:useLocalDpi xmlns="" xmlns:a14="http://schemas.microsoft.com/office/drawing/2010/main" val="0"/>
              </a:ext>
            </a:extLst>
          </a:blip>
          <a:stretch>
            <a:fillRect/>
          </a:stretch>
        </p:blipFill>
        <p:spPr>
          <a:xfrm>
            <a:off x="3893395" y="5152280"/>
            <a:ext cx="1485178" cy="1412776"/>
          </a:xfrm>
          <a:prstGeom prst="rect">
            <a:avLst/>
          </a:prstGeom>
        </p:spPr>
      </p:pic>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9F62D053-87FF-4640-91DA-76B9A5BCDA45}" type="datetimeFigureOut">
              <a:rPr lang="ru-RU" smtClean="0">
                <a:solidFill>
                  <a:prstClr val="black">
                    <a:tint val="75000"/>
                  </a:prstClr>
                </a:solidFill>
              </a:rPr>
              <a:pPr/>
              <a:t>30.11.2017</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1A0433F9-3C29-443F-947D-ED675883BBC6}"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 xmlns:p14="http://schemas.microsoft.com/office/powerpoint/2010/main" val="209658177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9F62D053-87FF-4640-91DA-76B9A5BCDA45}" type="datetimeFigureOut">
              <a:rPr lang="ru-RU" smtClean="0">
                <a:solidFill>
                  <a:prstClr val="black">
                    <a:tint val="75000"/>
                  </a:prstClr>
                </a:solidFill>
              </a:rPr>
              <a:pPr/>
              <a:t>30.11.2017</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1A0433F9-3C29-443F-947D-ED675883BBC6}"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 xmlns:p14="http://schemas.microsoft.com/office/powerpoint/2010/main" val="143884477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9F62D053-87FF-4640-91DA-76B9A5BCDA45}" type="datetimeFigureOut">
              <a:rPr lang="ru-RU" smtClean="0">
                <a:solidFill>
                  <a:prstClr val="black">
                    <a:tint val="75000"/>
                  </a:prstClr>
                </a:solidFill>
              </a:rPr>
              <a:pPr/>
              <a:t>30.11.2017</a:t>
            </a:fld>
            <a:endParaRPr lang="ru-RU">
              <a:solidFill>
                <a:prstClr val="black">
                  <a:tint val="75000"/>
                </a:prstClr>
              </a:solidFill>
            </a:endParaRPr>
          </a:p>
        </p:txBody>
      </p:sp>
      <p:sp>
        <p:nvSpPr>
          <p:cNvPr id="6" name="Нижний колонтитул 5"/>
          <p:cNvSpPr>
            <a:spLocks noGrp="1"/>
          </p:cNvSpPr>
          <p:nvPr>
            <p:ph type="ftr" sz="quarter" idx="11"/>
          </p:nvPr>
        </p:nvSpPr>
        <p:spPr/>
        <p:txBody>
          <a:bodyPr/>
          <a:lstStyle/>
          <a:p>
            <a:endParaRPr lang="ru-RU">
              <a:solidFill>
                <a:prstClr val="black">
                  <a:tint val="75000"/>
                </a:prstClr>
              </a:solidFill>
            </a:endParaRPr>
          </a:p>
        </p:txBody>
      </p:sp>
      <p:sp>
        <p:nvSpPr>
          <p:cNvPr id="7" name="Номер слайда 6"/>
          <p:cNvSpPr>
            <a:spLocks noGrp="1"/>
          </p:cNvSpPr>
          <p:nvPr>
            <p:ph type="sldNum" sz="quarter" idx="12"/>
          </p:nvPr>
        </p:nvSpPr>
        <p:spPr/>
        <p:txBody>
          <a:bodyPr/>
          <a:lstStyle/>
          <a:p>
            <a:fld id="{1A0433F9-3C29-443F-947D-ED675883BBC6}"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 xmlns:p14="http://schemas.microsoft.com/office/powerpoint/2010/main" val="36277320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9F62D053-87FF-4640-91DA-76B9A5BCDA45}" type="datetimeFigureOut">
              <a:rPr lang="ru-RU" smtClean="0">
                <a:solidFill>
                  <a:prstClr val="black">
                    <a:tint val="75000"/>
                  </a:prstClr>
                </a:solidFill>
              </a:rPr>
              <a:pPr/>
              <a:t>30.11.2017</a:t>
            </a:fld>
            <a:endParaRPr lang="ru-RU">
              <a:solidFill>
                <a:prstClr val="black">
                  <a:tint val="75000"/>
                </a:prstClr>
              </a:solidFill>
            </a:endParaRPr>
          </a:p>
        </p:txBody>
      </p:sp>
      <p:sp>
        <p:nvSpPr>
          <p:cNvPr id="8" name="Нижний колонтитул 7"/>
          <p:cNvSpPr>
            <a:spLocks noGrp="1"/>
          </p:cNvSpPr>
          <p:nvPr>
            <p:ph type="ftr" sz="quarter" idx="11"/>
          </p:nvPr>
        </p:nvSpPr>
        <p:spPr/>
        <p:txBody>
          <a:bodyPr/>
          <a:lstStyle/>
          <a:p>
            <a:endParaRPr lang="ru-RU">
              <a:solidFill>
                <a:prstClr val="black">
                  <a:tint val="75000"/>
                </a:prstClr>
              </a:solidFill>
            </a:endParaRPr>
          </a:p>
        </p:txBody>
      </p:sp>
      <p:sp>
        <p:nvSpPr>
          <p:cNvPr id="9" name="Номер слайда 8"/>
          <p:cNvSpPr>
            <a:spLocks noGrp="1"/>
          </p:cNvSpPr>
          <p:nvPr>
            <p:ph type="sldNum" sz="quarter" idx="12"/>
          </p:nvPr>
        </p:nvSpPr>
        <p:spPr/>
        <p:txBody>
          <a:bodyPr/>
          <a:lstStyle/>
          <a:p>
            <a:fld id="{1A0433F9-3C29-443F-947D-ED675883BBC6}"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 xmlns:p14="http://schemas.microsoft.com/office/powerpoint/2010/main" val="413208154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9F62D053-87FF-4640-91DA-76B9A5BCDA45}" type="datetimeFigureOut">
              <a:rPr lang="ru-RU" smtClean="0">
                <a:solidFill>
                  <a:prstClr val="black">
                    <a:tint val="75000"/>
                  </a:prstClr>
                </a:solidFill>
              </a:rPr>
              <a:pPr/>
              <a:t>30.11.2017</a:t>
            </a:fld>
            <a:endParaRPr lang="ru-RU">
              <a:solidFill>
                <a:prstClr val="black">
                  <a:tint val="75000"/>
                </a:prstClr>
              </a:solidFill>
            </a:endParaRPr>
          </a:p>
        </p:txBody>
      </p:sp>
      <p:sp>
        <p:nvSpPr>
          <p:cNvPr id="4" name="Нижний колонтитул 3"/>
          <p:cNvSpPr>
            <a:spLocks noGrp="1"/>
          </p:cNvSpPr>
          <p:nvPr>
            <p:ph type="ftr" sz="quarter" idx="11"/>
          </p:nvPr>
        </p:nvSpPr>
        <p:spPr/>
        <p:txBody>
          <a:bodyPr/>
          <a:lstStyle/>
          <a:p>
            <a:endParaRPr lang="ru-RU">
              <a:solidFill>
                <a:prstClr val="black">
                  <a:tint val="75000"/>
                </a:prstClr>
              </a:solidFill>
            </a:endParaRPr>
          </a:p>
        </p:txBody>
      </p:sp>
      <p:sp>
        <p:nvSpPr>
          <p:cNvPr id="5" name="Номер слайда 4"/>
          <p:cNvSpPr>
            <a:spLocks noGrp="1"/>
          </p:cNvSpPr>
          <p:nvPr>
            <p:ph type="sldNum" sz="quarter" idx="12"/>
          </p:nvPr>
        </p:nvSpPr>
        <p:spPr/>
        <p:txBody>
          <a:bodyPr/>
          <a:lstStyle/>
          <a:p>
            <a:fld id="{1A0433F9-3C29-443F-947D-ED675883BBC6}"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 xmlns:p14="http://schemas.microsoft.com/office/powerpoint/2010/main" val="347259919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9F62D053-87FF-4640-91DA-76B9A5BCDA45}" type="datetimeFigureOut">
              <a:rPr lang="ru-RU" smtClean="0">
                <a:solidFill>
                  <a:prstClr val="black">
                    <a:tint val="75000"/>
                  </a:prstClr>
                </a:solidFill>
              </a:rPr>
              <a:pPr/>
              <a:t>30.11.2017</a:t>
            </a:fld>
            <a:endParaRPr lang="ru-RU">
              <a:solidFill>
                <a:prstClr val="black">
                  <a:tint val="75000"/>
                </a:prstClr>
              </a:solidFill>
            </a:endParaRPr>
          </a:p>
        </p:txBody>
      </p:sp>
      <p:sp>
        <p:nvSpPr>
          <p:cNvPr id="3" name="Нижний колонтитул 2"/>
          <p:cNvSpPr>
            <a:spLocks noGrp="1"/>
          </p:cNvSpPr>
          <p:nvPr>
            <p:ph type="ftr" sz="quarter" idx="11"/>
          </p:nvPr>
        </p:nvSpPr>
        <p:spPr/>
        <p:txBody>
          <a:bodyPr/>
          <a:lstStyle/>
          <a:p>
            <a:endParaRPr lang="ru-RU">
              <a:solidFill>
                <a:prstClr val="black">
                  <a:tint val="75000"/>
                </a:prstClr>
              </a:solidFill>
            </a:endParaRPr>
          </a:p>
        </p:txBody>
      </p:sp>
      <p:sp>
        <p:nvSpPr>
          <p:cNvPr id="4" name="Номер слайда 3"/>
          <p:cNvSpPr>
            <a:spLocks noGrp="1"/>
          </p:cNvSpPr>
          <p:nvPr>
            <p:ph type="sldNum" sz="quarter" idx="12"/>
          </p:nvPr>
        </p:nvSpPr>
        <p:spPr/>
        <p:txBody>
          <a:bodyPr/>
          <a:lstStyle/>
          <a:p>
            <a:fld id="{1A0433F9-3C29-443F-947D-ED675883BBC6}"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 xmlns:p14="http://schemas.microsoft.com/office/powerpoint/2010/main" val="14725451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9F62D053-87FF-4640-91DA-76B9A5BCDA45}" type="datetimeFigureOut">
              <a:rPr lang="ru-RU" smtClean="0">
                <a:solidFill>
                  <a:prstClr val="black">
                    <a:tint val="75000"/>
                  </a:prstClr>
                </a:solidFill>
              </a:rPr>
              <a:pPr/>
              <a:t>30.11.2017</a:t>
            </a:fld>
            <a:endParaRPr lang="ru-RU">
              <a:solidFill>
                <a:prstClr val="black">
                  <a:tint val="75000"/>
                </a:prstClr>
              </a:solidFill>
            </a:endParaRPr>
          </a:p>
        </p:txBody>
      </p:sp>
      <p:sp>
        <p:nvSpPr>
          <p:cNvPr id="6" name="Нижний колонтитул 5"/>
          <p:cNvSpPr>
            <a:spLocks noGrp="1"/>
          </p:cNvSpPr>
          <p:nvPr>
            <p:ph type="ftr" sz="quarter" idx="11"/>
          </p:nvPr>
        </p:nvSpPr>
        <p:spPr/>
        <p:txBody>
          <a:bodyPr/>
          <a:lstStyle/>
          <a:p>
            <a:endParaRPr lang="ru-RU">
              <a:solidFill>
                <a:prstClr val="black">
                  <a:tint val="75000"/>
                </a:prstClr>
              </a:solidFill>
            </a:endParaRPr>
          </a:p>
        </p:txBody>
      </p:sp>
      <p:sp>
        <p:nvSpPr>
          <p:cNvPr id="7" name="Номер слайда 6"/>
          <p:cNvSpPr>
            <a:spLocks noGrp="1"/>
          </p:cNvSpPr>
          <p:nvPr>
            <p:ph type="sldNum" sz="quarter" idx="12"/>
          </p:nvPr>
        </p:nvSpPr>
        <p:spPr/>
        <p:txBody>
          <a:bodyPr/>
          <a:lstStyle/>
          <a:p>
            <a:fld id="{1A0433F9-3C29-443F-947D-ED675883BBC6}"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 xmlns:p14="http://schemas.microsoft.com/office/powerpoint/2010/main" val="19666088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7" name="Прямоугольник 6"/>
          <p:cNvSpPr/>
          <p:nvPr userDrawn="1"/>
        </p:nvSpPr>
        <p:spPr>
          <a:xfrm>
            <a:off x="251520" y="260648"/>
            <a:ext cx="8640960" cy="6336704"/>
          </a:xfrm>
          <a:prstGeom prst="rect">
            <a:avLst/>
          </a:prstGeom>
          <a:ln w="57150">
            <a:solidFill>
              <a:srgbClr val="FF0000"/>
            </a:solidFill>
          </a:ln>
        </p:spPr>
        <p:style>
          <a:lnRef idx="1">
            <a:schemeClr val="accent2"/>
          </a:lnRef>
          <a:fillRef idx="2">
            <a:schemeClr val="accent2"/>
          </a:fillRef>
          <a:effectRef idx="1">
            <a:schemeClr val="accent2"/>
          </a:effectRef>
          <a:fontRef idx="minor">
            <a:schemeClr val="dk1"/>
          </a:fontRef>
        </p:style>
        <p:txBody>
          <a:bodyPr rtlCol="0" anchor="ctr"/>
          <a:lstStyle/>
          <a:p>
            <a:pPr algn="ctr"/>
            <a:endParaRPr lang="ru-RU"/>
          </a:p>
        </p:txBody>
      </p:sp>
      <p:pic>
        <p:nvPicPr>
          <p:cNvPr id="9" name="Рисунок 8"/>
          <p:cNvPicPr>
            <a:picLocks noChangeAspect="1"/>
          </p:cNvPicPr>
          <p:nvPr userDrawn="1"/>
        </p:nvPicPr>
        <p:blipFill>
          <a:blip r:embed="rId2" cstate="print">
            <a:clrChange>
              <a:clrFrom>
                <a:srgbClr val="FFFFFF"/>
              </a:clrFrom>
              <a:clrTo>
                <a:srgbClr val="FFFFFF">
                  <a:alpha val="0"/>
                </a:srgbClr>
              </a:clrTo>
            </a:clrChange>
            <a:extLst>
              <a:ext uri="{28A0092B-C50C-407E-A947-70E740481C1C}">
                <a14:useLocalDpi xmlns="" xmlns:a14="http://schemas.microsoft.com/office/drawing/2010/main" val="0"/>
              </a:ext>
            </a:extLst>
          </a:blip>
          <a:stretch>
            <a:fillRect/>
          </a:stretch>
        </p:blipFill>
        <p:spPr>
          <a:xfrm>
            <a:off x="297756" y="5589240"/>
            <a:ext cx="8676456" cy="1152128"/>
          </a:xfrm>
          <a:prstGeom prst="rect">
            <a:avLst/>
          </a:prstGeom>
        </p:spPr>
      </p:pic>
      <p:pic>
        <p:nvPicPr>
          <p:cNvPr id="10" name="Рисунок 9"/>
          <p:cNvPicPr>
            <a:picLocks noChangeAspect="1"/>
          </p:cNvPicPr>
          <p:nvPr userDrawn="1"/>
        </p:nvPicPr>
        <p:blipFill>
          <a:blip r:embed="rId3" cstate="print">
            <a:extLst>
              <a:ext uri="{28A0092B-C50C-407E-A947-70E740481C1C}">
                <a14:useLocalDpi xmlns="" xmlns:a14="http://schemas.microsoft.com/office/drawing/2010/main" val="0"/>
              </a:ext>
            </a:extLst>
          </a:blip>
          <a:stretch>
            <a:fillRect/>
          </a:stretch>
        </p:blipFill>
        <p:spPr>
          <a:xfrm>
            <a:off x="3893395" y="5152280"/>
            <a:ext cx="1485178" cy="1412776"/>
          </a:xfrm>
          <a:prstGeom prst="rect">
            <a:avLst/>
          </a:prstGeom>
        </p:spPr>
      </p:pic>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9F62D053-87FF-4640-91DA-76B9A5BCDA45}" type="datetimeFigureOut">
              <a:rPr lang="ru-RU" smtClean="0"/>
              <a:pPr/>
              <a:t>30.11.2017</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1A0433F9-3C29-443F-947D-ED675883BBC6}" type="slidenum">
              <a:rPr lang="ru-RU" smtClean="0"/>
              <a:pPr/>
              <a:t>‹#›</a:t>
            </a:fld>
            <a:endParaRPr lang="ru-RU"/>
          </a:p>
        </p:txBody>
      </p:sp>
    </p:spTree>
    <p:extLst>
      <p:ext uri="{BB962C8B-B14F-4D97-AF65-F5344CB8AC3E}">
        <p14:creationId xmlns="" xmlns:p14="http://schemas.microsoft.com/office/powerpoint/2010/main" val="159509775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9F62D053-87FF-4640-91DA-76B9A5BCDA45}" type="datetimeFigureOut">
              <a:rPr lang="ru-RU" smtClean="0">
                <a:solidFill>
                  <a:prstClr val="black">
                    <a:tint val="75000"/>
                  </a:prstClr>
                </a:solidFill>
              </a:rPr>
              <a:pPr/>
              <a:t>30.11.2017</a:t>
            </a:fld>
            <a:endParaRPr lang="ru-RU">
              <a:solidFill>
                <a:prstClr val="black">
                  <a:tint val="75000"/>
                </a:prstClr>
              </a:solidFill>
            </a:endParaRPr>
          </a:p>
        </p:txBody>
      </p:sp>
      <p:sp>
        <p:nvSpPr>
          <p:cNvPr id="6" name="Нижний колонтитул 5"/>
          <p:cNvSpPr>
            <a:spLocks noGrp="1"/>
          </p:cNvSpPr>
          <p:nvPr>
            <p:ph type="ftr" sz="quarter" idx="11"/>
          </p:nvPr>
        </p:nvSpPr>
        <p:spPr/>
        <p:txBody>
          <a:bodyPr/>
          <a:lstStyle/>
          <a:p>
            <a:endParaRPr lang="ru-RU">
              <a:solidFill>
                <a:prstClr val="black">
                  <a:tint val="75000"/>
                </a:prstClr>
              </a:solidFill>
            </a:endParaRPr>
          </a:p>
        </p:txBody>
      </p:sp>
      <p:sp>
        <p:nvSpPr>
          <p:cNvPr id="7" name="Номер слайда 6"/>
          <p:cNvSpPr>
            <a:spLocks noGrp="1"/>
          </p:cNvSpPr>
          <p:nvPr>
            <p:ph type="sldNum" sz="quarter" idx="12"/>
          </p:nvPr>
        </p:nvSpPr>
        <p:spPr/>
        <p:txBody>
          <a:bodyPr/>
          <a:lstStyle/>
          <a:p>
            <a:fld id="{1A0433F9-3C29-443F-947D-ED675883BBC6}"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 xmlns:p14="http://schemas.microsoft.com/office/powerpoint/2010/main" val="247149639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9F62D053-87FF-4640-91DA-76B9A5BCDA45}" type="datetimeFigureOut">
              <a:rPr lang="ru-RU" smtClean="0">
                <a:solidFill>
                  <a:prstClr val="black">
                    <a:tint val="75000"/>
                  </a:prstClr>
                </a:solidFill>
              </a:rPr>
              <a:pPr/>
              <a:t>30.11.2017</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1A0433F9-3C29-443F-947D-ED675883BBC6}"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 xmlns:p14="http://schemas.microsoft.com/office/powerpoint/2010/main" val="375558494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9F62D053-87FF-4640-91DA-76B9A5BCDA45}" type="datetimeFigureOut">
              <a:rPr lang="ru-RU" smtClean="0">
                <a:solidFill>
                  <a:prstClr val="black">
                    <a:tint val="75000"/>
                  </a:prstClr>
                </a:solidFill>
              </a:rPr>
              <a:pPr/>
              <a:t>30.11.2017</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1A0433F9-3C29-443F-947D-ED675883BBC6}"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 xmlns:p14="http://schemas.microsoft.com/office/powerpoint/2010/main" val="26276516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9F62D053-87FF-4640-91DA-76B9A5BCDA45}" type="datetimeFigureOut">
              <a:rPr lang="ru-RU" smtClean="0"/>
              <a:pPr/>
              <a:t>30.11.2017</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1A0433F9-3C29-443F-947D-ED675883BBC6}" type="slidenum">
              <a:rPr lang="ru-RU" smtClean="0"/>
              <a:pPr/>
              <a:t>‹#›</a:t>
            </a:fld>
            <a:endParaRPr lang="ru-RU"/>
          </a:p>
        </p:txBody>
      </p:sp>
    </p:spTree>
    <p:extLst>
      <p:ext uri="{BB962C8B-B14F-4D97-AF65-F5344CB8AC3E}">
        <p14:creationId xmlns="" xmlns:p14="http://schemas.microsoft.com/office/powerpoint/2010/main" val="177001828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9F62D053-87FF-4640-91DA-76B9A5BCDA45}" type="datetimeFigureOut">
              <a:rPr lang="ru-RU" smtClean="0"/>
              <a:pPr/>
              <a:t>30.11.2017</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1A0433F9-3C29-443F-947D-ED675883BBC6}" type="slidenum">
              <a:rPr lang="ru-RU" smtClean="0"/>
              <a:pPr/>
              <a:t>‹#›</a:t>
            </a:fld>
            <a:endParaRPr lang="ru-RU"/>
          </a:p>
        </p:txBody>
      </p:sp>
    </p:spTree>
    <p:extLst>
      <p:ext uri="{BB962C8B-B14F-4D97-AF65-F5344CB8AC3E}">
        <p14:creationId xmlns="" xmlns:p14="http://schemas.microsoft.com/office/powerpoint/2010/main" val="32781610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9F62D053-87FF-4640-91DA-76B9A5BCDA45}" type="datetimeFigureOut">
              <a:rPr lang="ru-RU" smtClean="0"/>
              <a:pPr/>
              <a:t>30.11.2017</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1A0433F9-3C29-443F-947D-ED675883BBC6}" type="slidenum">
              <a:rPr lang="ru-RU" smtClean="0"/>
              <a:pPr/>
              <a:t>‹#›</a:t>
            </a:fld>
            <a:endParaRPr lang="ru-RU"/>
          </a:p>
        </p:txBody>
      </p:sp>
    </p:spTree>
    <p:extLst>
      <p:ext uri="{BB962C8B-B14F-4D97-AF65-F5344CB8AC3E}">
        <p14:creationId xmlns="" xmlns:p14="http://schemas.microsoft.com/office/powerpoint/2010/main" val="17428328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9F62D053-87FF-4640-91DA-76B9A5BCDA45}" type="datetimeFigureOut">
              <a:rPr lang="ru-RU" smtClean="0"/>
              <a:pPr/>
              <a:t>30.11.2017</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1A0433F9-3C29-443F-947D-ED675883BBC6}" type="slidenum">
              <a:rPr lang="ru-RU" smtClean="0"/>
              <a:pPr/>
              <a:t>‹#›</a:t>
            </a:fld>
            <a:endParaRPr lang="ru-RU"/>
          </a:p>
        </p:txBody>
      </p:sp>
    </p:spTree>
    <p:extLst>
      <p:ext uri="{BB962C8B-B14F-4D97-AF65-F5344CB8AC3E}">
        <p14:creationId xmlns="" xmlns:p14="http://schemas.microsoft.com/office/powerpoint/2010/main" val="41668825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9F62D053-87FF-4640-91DA-76B9A5BCDA45}" type="datetimeFigureOut">
              <a:rPr lang="ru-RU" smtClean="0"/>
              <a:pPr/>
              <a:t>30.11.2017</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1A0433F9-3C29-443F-947D-ED675883BBC6}" type="slidenum">
              <a:rPr lang="ru-RU" smtClean="0"/>
              <a:pPr/>
              <a:t>‹#›</a:t>
            </a:fld>
            <a:endParaRPr lang="ru-RU"/>
          </a:p>
        </p:txBody>
      </p:sp>
    </p:spTree>
    <p:extLst>
      <p:ext uri="{BB962C8B-B14F-4D97-AF65-F5344CB8AC3E}">
        <p14:creationId xmlns="" xmlns:p14="http://schemas.microsoft.com/office/powerpoint/2010/main" val="30101945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9F62D053-87FF-4640-91DA-76B9A5BCDA45}" type="datetimeFigureOut">
              <a:rPr lang="ru-RU" smtClean="0"/>
              <a:pPr/>
              <a:t>30.11.2017</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1A0433F9-3C29-443F-947D-ED675883BBC6}" type="slidenum">
              <a:rPr lang="ru-RU" smtClean="0"/>
              <a:pPr/>
              <a:t>‹#›</a:t>
            </a:fld>
            <a:endParaRPr lang="ru-RU"/>
          </a:p>
        </p:txBody>
      </p:sp>
    </p:spTree>
    <p:extLst>
      <p:ext uri="{BB962C8B-B14F-4D97-AF65-F5344CB8AC3E}">
        <p14:creationId xmlns="" xmlns:p14="http://schemas.microsoft.com/office/powerpoint/2010/main" val="40819906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9F62D053-87FF-4640-91DA-76B9A5BCDA45}" type="datetimeFigureOut">
              <a:rPr lang="ru-RU" smtClean="0"/>
              <a:pPr/>
              <a:t>30.11.2017</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1A0433F9-3C29-443F-947D-ED675883BBC6}" type="slidenum">
              <a:rPr lang="ru-RU" smtClean="0"/>
              <a:pPr/>
              <a:t>‹#›</a:t>
            </a:fld>
            <a:endParaRPr lang="ru-RU"/>
          </a:p>
        </p:txBody>
      </p:sp>
    </p:spTree>
    <p:extLst>
      <p:ext uri="{BB962C8B-B14F-4D97-AF65-F5344CB8AC3E}">
        <p14:creationId xmlns="" xmlns:p14="http://schemas.microsoft.com/office/powerpoint/2010/main" val="10044355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e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F62D053-87FF-4640-91DA-76B9A5BCDA45}" type="datetimeFigureOut">
              <a:rPr lang="ru-RU" smtClean="0"/>
              <a:pPr/>
              <a:t>30.11.2017</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A0433F9-3C29-443F-947D-ED675883BBC6}" type="slidenum">
              <a:rPr lang="ru-RU" smtClean="0"/>
              <a:pPr/>
              <a:t>‹#›</a:t>
            </a:fld>
            <a:endParaRPr lang="ru-RU"/>
          </a:p>
        </p:txBody>
      </p:sp>
    </p:spTree>
    <p:extLst>
      <p:ext uri="{BB962C8B-B14F-4D97-AF65-F5344CB8AC3E}">
        <p14:creationId xmlns="" xmlns:p14="http://schemas.microsoft.com/office/powerpoint/2010/main" val="220102522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F62D053-87FF-4640-91DA-76B9A5BCDA45}" type="datetimeFigureOut">
              <a:rPr lang="ru-RU" smtClean="0">
                <a:solidFill>
                  <a:prstClr val="black">
                    <a:tint val="75000"/>
                  </a:prstClr>
                </a:solidFill>
              </a:rPr>
              <a:pPr/>
              <a:t>30.11.2017</a:t>
            </a:fld>
            <a:endParaRPr lang="ru-RU">
              <a:solidFill>
                <a:prstClr val="black">
                  <a:tint val="75000"/>
                </a:prstClr>
              </a:solidFill>
            </a:endParaRPr>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solidFill>
                <a:prstClr val="black">
                  <a:tint val="75000"/>
                </a:prstClr>
              </a:solidFill>
            </a:endParaRPr>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A0433F9-3C29-443F-947D-ED675883BBC6}"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 xmlns:p14="http://schemas.microsoft.com/office/powerpoint/2010/main" val="3656092347"/>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ctrTitle"/>
          </p:nvPr>
        </p:nvSpPr>
        <p:spPr>
          <a:xfrm rot="10800000" flipV="1">
            <a:off x="0" y="285728"/>
            <a:ext cx="7715272" cy="2571768"/>
          </a:xfrm>
        </p:spPr>
        <p:txBody>
          <a:bodyPr>
            <a:normAutofit fontScale="90000"/>
          </a:bodyPr>
          <a:lstStyle/>
          <a:p>
            <a:pPr lvl="0" fontAlgn="base">
              <a:spcAft>
                <a:spcPct val="0"/>
              </a:spcAft>
            </a:pPr>
            <a:r>
              <a:rPr lang="ru-RU" b="1" dirty="0" smtClean="0">
                <a:solidFill>
                  <a:srgbClr val="FFFF00"/>
                </a:solidFill>
              </a:rPr>
              <a:t/>
            </a:r>
            <a:br>
              <a:rPr lang="ru-RU" b="1" dirty="0" smtClean="0">
                <a:solidFill>
                  <a:srgbClr val="FFFF00"/>
                </a:solidFill>
              </a:rPr>
            </a:br>
            <a:r>
              <a:rPr lang="ru-RU" b="1" dirty="0" smtClean="0">
                <a:solidFill>
                  <a:srgbClr val="FFFF00"/>
                </a:solidFill>
              </a:rPr>
              <a:t/>
            </a:r>
            <a:br>
              <a:rPr lang="ru-RU" b="1" dirty="0" smtClean="0">
                <a:solidFill>
                  <a:srgbClr val="FFFF00"/>
                </a:solidFill>
              </a:rPr>
            </a:br>
            <a:r>
              <a:rPr lang="ru-RU" b="1" dirty="0" smtClean="0">
                <a:solidFill>
                  <a:srgbClr val="FFFF00"/>
                </a:solidFill>
              </a:rPr>
              <a:t/>
            </a:r>
            <a:br>
              <a:rPr lang="ru-RU" b="1" dirty="0" smtClean="0">
                <a:solidFill>
                  <a:srgbClr val="FFFF00"/>
                </a:solidFill>
              </a:rPr>
            </a:br>
            <a:r>
              <a:rPr lang="ru-RU" b="1" dirty="0">
                <a:solidFill>
                  <a:srgbClr val="FFFF00"/>
                </a:solidFill>
              </a:rPr>
              <a:t/>
            </a:r>
            <a:br>
              <a:rPr lang="ru-RU" b="1" dirty="0">
                <a:solidFill>
                  <a:srgbClr val="FFFF00"/>
                </a:solidFill>
              </a:rPr>
            </a:br>
            <a:r>
              <a:rPr lang="ru-RU" sz="2700" b="1" dirty="0">
                <a:solidFill>
                  <a:srgbClr val="FFFF00"/>
                </a:solidFill>
              </a:rPr>
              <a:t/>
            </a:r>
            <a:br>
              <a:rPr lang="ru-RU" sz="2700" b="1" dirty="0">
                <a:solidFill>
                  <a:srgbClr val="FFFF00"/>
                </a:solidFill>
              </a:rPr>
            </a:br>
            <a:r>
              <a:rPr lang="ru-RU" sz="2700" b="1" dirty="0" smtClean="0">
                <a:solidFill>
                  <a:srgbClr val="FFFF00"/>
                </a:solidFill>
              </a:rPr>
              <a:t/>
            </a:r>
            <a:br>
              <a:rPr lang="ru-RU" sz="2700" b="1" dirty="0" smtClean="0">
                <a:solidFill>
                  <a:srgbClr val="FFFF00"/>
                </a:solidFill>
              </a:rPr>
            </a:br>
            <a:r>
              <a:rPr lang="ru-RU" sz="6000" b="1" dirty="0" smtClean="0">
                <a:solidFill>
                  <a:srgbClr val="FFC000"/>
                </a:solidFill>
                <a:ea typeface="+mn-ea"/>
                <a:cs typeface="+mn-cs"/>
              </a:rPr>
              <a:t>ПРОЕКТ</a:t>
            </a:r>
            <a:br>
              <a:rPr lang="ru-RU" sz="6000" b="1" dirty="0" smtClean="0">
                <a:solidFill>
                  <a:srgbClr val="FFC000"/>
                </a:solidFill>
                <a:ea typeface="+mn-ea"/>
                <a:cs typeface="+mn-cs"/>
              </a:rPr>
            </a:br>
            <a:r>
              <a:rPr lang="ru-RU" sz="4900" b="1" dirty="0" smtClean="0">
                <a:solidFill>
                  <a:srgbClr val="FFC000"/>
                </a:solidFill>
                <a:ea typeface="+mn-ea"/>
                <a:cs typeface="+mn-cs"/>
              </a:rPr>
              <a:t>на тему</a:t>
            </a:r>
            <a:r>
              <a:rPr lang="ru-RU" sz="4900" b="1" dirty="0">
                <a:solidFill>
                  <a:srgbClr val="FFC000"/>
                </a:solidFill>
                <a:ea typeface="+mn-ea"/>
                <a:cs typeface="+mn-cs"/>
              </a:rPr>
              <a:t/>
            </a:r>
            <a:br>
              <a:rPr lang="ru-RU" sz="4900" b="1" dirty="0">
                <a:solidFill>
                  <a:srgbClr val="FFC000"/>
                </a:solidFill>
                <a:ea typeface="+mn-ea"/>
                <a:cs typeface="+mn-cs"/>
              </a:rPr>
            </a:br>
            <a:r>
              <a:rPr lang="ru-RU" sz="6000" b="1" dirty="0" smtClean="0">
                <a:solidFill>
                  <a:srgbClr val="FFFF00"/>
                </a:solidFill>
                <a:latin typeface="Franklin Gothic Medium" pitchFamily="34" charset="0"/>
                <a:ea typeface="+mn-ea"/>
                <a:cs typeface="+mn-cs"/>
              </a:rPr>
              <a:t>«</a:t>
            </a:r>
            <a:r>
              <a:rPr lang="ru-RU" sz="6000" b="1" dirty="0">
                <a:solidFill>
                  <a:srgbClr val="FFFF00"/>
                </a:solidFill>
                <a:latin typeface="Franklin Gothic Medium" pitchFamily="34" charset="0"/>
                <a:ea typeface="+mn-ea"/>
                <a:cs typeface="+mn-cs"/>
              </a:rPr>
              <a:t>ОНИ ЗАЩИЩАЛИ РОДИНУ»</a:t>
            </a:r>
            <a:br>
              <a:rPr lang="ru-RU" sz="6000" b="1" dirty="0">
                <a:solidFill>
                  <a:srgbClr val="FFFF00"/>
                </a:solidFill>
                <a:latin typeface="Franklin Gothic Medium" pitchFamily="34" charset="0"/>
                <a:ea typeface="+mn-ea"/>
                <a:cs typeface="+mn-cs"/>
              </a:rPr>
            </a:br>
            <a:endParaRPr lang="ru-RU" b="1" dirty="0">
              <a:solidFill>
                <a:srgbClr val="FFFF00"/>
              </a:solidFill>
            </a:endParaRPr>
          </a:p>
        </p:txBody>
      </p:sp>
      <p:sp>
        <p:nvSpPr>
          <p:cNvPr id="3" name="Подзаголовок 2"/>
          <p:cNvSpPr>
            <a:spLocks noGrp="1"/>
          </p:cNvSpPr>
          <p:nvPr>
            <p:ph type="subTitle" idx="1"/>
          </p:nvPr>
        </p:nvSpPr>
        <p:spPr>
          <a:xfrm>
            <a:off x="395536" y="4429132"/>
            <a:ext cx="4784576" cy="2001756"/>
          </a:xfrm>
        </p:spPr>
        <p:txBody>
          <a:bodyPr>
            <a:normAutofit fontScale="70000" lnSpcReduction="20000"/>
          </a:bodyPr>
          <a:lstStyle/>
          <a:p>
            <a:r>
              <a:rPr lang="ru-RU" b="1" dirty="0">
                <a:solidFill>
                  <a:srgbClr val="FFC000"/>
                </a:solidFill>
              </a:rPr>
              <a:t/>
            </a:r>
            <a:br>
              <a:rPr lang="ru-RU" b="1" dirty="0">
                <a:solidFill>
                  <a:srgbClr val="FFC000"/>
                </a:solidFill>
              </a:rPr>
            </a:br>
            <a:r>
              <a:rPr lang="ru-RU" b="1" dirty="0" smtClean="0">
                <a:solidFill>
                  <a:srgbClr val="FFC000"/>
                </a:solidFill>
              </a:rPr>
              <a:t>Выполнил: Савельев Михаил </a:t>
            </a:r>
            <a:r>
              <a:rPr lang="ru-RU" dirty="0" smtClean="0">
                <a:solidFill>
                  <a:srgbClr val="FFC000"/>
                </a:solidFill>
              </a:rPr>
              <a:t>Руководитель: Кудрявцева </a:t>
            </a:r>
          </a:p>
          <a:p>
            <a:r>
              <a:rPr lang="ru-RU" dirty="0" smtClean="0">
                <a:solidFill>
                  <a:srgbClr val="FFC000"/>
                </a:solidFill>
              </a:rPr>
              <a:t>Светлана </a:t>
            </a:r>
            <a:r>
              <a:rPr lang="ru-RU" dirty="0" smtClean="0">
                <a:solidFill>
                  <a:srgbClr val="FFC000"/>
                </a:solidFill>
              </a:rPr>
              <a:t>Николаевна</a:t>
            </a:r>
            <a:endParaRPr lang="ru-RU" dirty="0" smtClean="0">
              <a:solidFill>
                <a:srgbClr val="FFC000"/>
              </a:solidFill>
            </a:endParaRPr>
          </a:p>
          <a:p>
            <a:r>
              <a:rPr lang="ru-RU" dirty="0" smtClean="0">
                <a:solidFill>
                  <a:srgbClr val="FFC000"/>
                </a:solidFill>
              </a:rPr>
              <a:t>МБОУ СОШ №1 </a:t>
            </a:r>
            <a:r>
              <a:rPr lang="ru-RU" dirty="0" err="1" smtClean="0">
                <a:solidFill>
                  <a:srgbClr val="FFC000"/>
                </a:solidFill>
              </a:rPr>
              <a:t>г.Зубцова</a:t>
            </a:r>
            <a:endParaRPr lang="ru-RU" dirty="0" smtClean="0">
              <a:solidFill>
                <a:srgbClr val="FFC000"/>
              </a:solidFill>
            </a:endParaRPr>
          </a:p>
          <a:p>
            <a:r>
              <a:rPr lang="ru-RU" b="1" dirty="0" smtClean="0">
                <a:solidFill>
                  <a:srgbClr val="FFC000"/>
                </a:solidFill>
              </a:rPr>
              <a:t>          </a:t>
            </a:r>
            <a:endParaRPr lang="ru-RU" b="1" dirty="0">
              <a:solidFill>
                <a:srgbClr val="FFC000"/>
              </a:solidFill>
            </a:endParaRPr>
          </a:p>
        </p:txBody>
      </p:sp>
    </p:spTree>
    <p:extLst>
      <p:ext uri="{BB962C8B-B14F-4D97-AF65-F5344CB8AC3E}">
        <p14:creationId xmlns="" xmlns:p14="http://schemas.microsoft.com/office/powerpoint/2010/main" val="93557239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0"/>
            <a:ext cx="8229600" cy="1143000"/>
          </a:xfrm>
        </p:spPr>
        <p:txBody>
          <a:bodyPr/>
          <a:lstStyle/>
          <a:p>
            <a:r>
              <a:rPr lang="ru-RU" b="1" dirty="0" err="1">
                <a:solidFill>
                  <a:srgbClr val="002060"/>
                </a:solidFill>
                <a:latin typeface="Times New Roman"/>
                <a:ea typeface="Calibri"/>
              </a:rPr>
              <a:t>Руджиев</a:t>
            </a:r>
            <a:r>
              <a:rPr lang="ru-RU" b="1" dirty="0">
                <a:solidFill>
                  <a:srgbClr val="002060"/>
                </a:solidFill>
                <a:latin typeface="Times New Roman"/>
                <a:ea typeface="Calibri"/>
              </a:rPr>
              <a:t> Владимир Петрович</a:t>
            </a:r>
            <a:endParaRPr lang="ru-RU" b="1" dirty="0">
              <a:solidFill>
                <a:srgbClr val="002060"/>
              </a:solidFill>
            </a:endParaRPr>
          </a:p>
        </p:txBody>
      </p:sp>
      <p:sp>
        <p:nvSpPr>
          <p:cNvPr id="3" name="Объект 2"/>
          <p:cNvSpPr>
            <a:spLocks noGrp="1"/>
          </p:cNvSpPr>
          <p:nvPr>
            <p:ph idx="1"/>
          </p:nvPr>
        </p:nvSpPr>
        <p:spPr>
          <a:xfrm>
            <a:off x="323528" y="836712"/>
            <a:ext cx="8291264" cy="5145435"/>
          </a:xfrm>
        </p:spPr>
        <p:txBody>
          <a:bodyPr>
            <a:normAutofit/>
          </a:bodyPr>
          <a:lstStyle/>
          <a:p>
            <a:pPr marL="0" indent="0">
              <a:buNone/>
            </a:pPr>
            <a:r>
              <a:rPr lang="ru-RU" sz="1800" dirty="0" smtClean="0"/>
              <a:t>        </a:t>
            </a:r>
            <a:r>
              <a:rPr lang="ru-RU" sz="1800" dirty="0"/>
              <a:t>Мой прадедушка,  </a:t>
            </a:r>
            <a:r>
              <a:rPr lang="ru-RU" sz="1800" dirty="0" err="1"/>
              <a:t>Руджиев</a:t>
            </a:r>
            <a:r>
              <a:rPr lang="ru-RU" sz="1800" dirty="0"/>
              <a:t> Владимир Петрович, до войны работал механиком на одном из заводов Западной Сибири. </a:t>
            </a:r>
            <a:endParaRPr lang="ru-RU" sz="1800" dirty="0" smtClean="0"/>
          </a:p>
          <a:p>
            <a:pPr marL="0" indent="0">
              <a:buNone/>
            </a:pPr>
            <a:r>
              <a:rPr lang="ru-RU" sz="1800" dirty="0"/>
              <a:t> </a:t>
            </a:r>
            <a:r>
              <a:rPr lang="ru-RU" sz="1800" dirty="0" smtClean="0"/>
              <a:t>      </a:t>
            </a:r>
            <a:r>
              <a:rPr lang="ru-RU" sz="1800" dirty="0"/>
              <a:t>В армию призван девятого июля 1941 года. В конце июля его часть прибыла на фронт, в ней почти все бойцы- сибиряки.  В бой вступили 27 июля рано утром. Сначала было страшновато. Потом, в бою, они захватили группу из 15 пленных. Позже сам прадедушка тоже побывал в плену.</a:t>
            </a:r>
          </a:p>
          <a:p>
            <a:pPr marL="0" indent="0">
              <a:buNone/>
            </a:pPr>
            <a:r>
              <a:rPr lang="ru-RU" sz="1800" dirty="0" smtClean="0"/>
              <a:t>     </a:t>
            </a:r>
            <a:r>
              <a:rPr lang="ru-RU" sz="1800" dirty="0"/>
              <a:t>В начале сентября Владимир Петрович был в первый раз ранен в плечо, из-за ранения попал в плен. Там дни тянулись, словно в тяжком сне. С каждым днём он слабел всё больше, иногда с ужасом смотрел на свои обтянутые одной кожей ноги, высохшие руки и думал: как же я уйду отсюда? Вот тогда он проклинал себя за то, что не попытался бежать в первые дни. Потом пришла зима. Наконец, было объявлено, что через несколько дней его отправят на работу. У каждого пленного проснулась надежда, что удаться бежать. </a:t>
            </a:r>
          </a:p>
          <a:p>
            <a:pPr marL="0" indent="0">
              <a:buNone/>
            </a:pPr>
            <a:r>
              <a:rPr lang="ru-RU" sz="1800" dirty="0" smtClean="0"/>
              <a:t>    </a:t>
            </a:r>
            <a:r>
              <a:rPr lang="ru-RU" sz="1800" dirty="0"/>
              <a:t>Вскоре пришла весть об окончании войны. У всех хлынули слёзы не только радости, но и гордости за весь советский народ. Мы - победили! И в этой победе есть частичка каждого гражданина нашей великой страны, иначе мы бы не выстояли, не победили! </a:t>
            </a:r>
            <a:r>
              <a:rPr lang="ru-RU" sz="1800" dirty="0" smtClean="0"/>
              <a:t>                                                              </a:t>
            </a:r>
            <a:endParaRPr lang="ru-RU" sz="1800" b="1" dirty="0"/>
          </a:p>
        </p:txBody>
      </p:sp>
    </p:spTree>
    <p:extLst>
      <p:ext uri="{BB962C8B-B14F-4D97-AF65-F5344CB8AC3E}">
        <p14:creationId xmlns="" xmlns:p14="http://schemas.microsoft.com/office/powerpoint/2010/main" val="202333703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99392"/>
            <a:ext cx="8229600" cy="1143000"/>
          </a:xfrm>
        </p:spPr>
        <p:txBody>
          <a:bodyPr/>
          <a:lstStyle/>
          <a:p>
            <a:r>
              <a:rPr lang="ru-RU" b="1" dirty="0">
                <a:solidFill>
                  <a:srgbClr val="002060"/>
                </a:solidFill>
              </a:rPr>
              <a:t>Жуковская Вера Филипповна</a:t>
            </a:r>
          </a:p>
        </p:txBody>
      </p:sp>
      <p:sp>
        <p:nvSpPr>
          <p:cNvPr id="3" name="Объект 2"/>
          <p:cNvSpPr>
            <a:spLocks noGrp="1"/>
          </p:cNvSpPr>
          <p:nvPr>
            <p:ph idx="1"/>
          </p:nvPr>
        </p:nvSpPr>
        <p:spPr>
          <a:xfrm>
            <a:off x="251519" y="692696"/>
            <a:ext cx="7200801" cy="4525963"/>
          </a:xfrm>
        </p:spPr>
        <p:txBody>
          <a:bodyPr>
            <a:noAutofit/>
          </a:bodyPr>
          <a:lstStyle/>
          <a:p>
            <a:pPr marL="0" indent="0">
              <a:buNone/>
            </a:pPr>
            <a:r>
              <a:rPr lang="ru-RU" sz="1600" dirty="0" smtClean="0"/>
              <a:t>         </a:t>
            </a:r>
            <a:r>
              <a:rPr lang="ru-RU" sz="1600" dirty="0"/>
              <a:t>3 октября 1941 года город Олонец был оставлен Красной Армией. Три года враг топтал </a:t>
            </a:r>
            <a:r>
              <a:rPr lang="ru-RU" sz="1600" dirty="0" err="1"/>
              <a:t>олонецкую</a:t>
            </a:r>
            <a:r>
              <a:rPr lang="ru-RU" sz="1600" dirty="0"/>
              <a:t> землю, создав концлагеря  в Олонце, Обже, Ильинском. Тысячи людей погибли в них от пыток, издевательств и голода. Люди работали по 16 часов, получая в день по 100-125 граммов хлеба или 4 галеты с жидкой кашей. За самую малую провинность их били палками в розговом доме, сажали в карцер или расстреливали. На территории лагеря была виселица, которая никогда не пустовала.  В Ильинском погибло около половины всех  узников.  </a:t>
            </a:r>
            <a:endParaRPr lang="ru-RU" sz="1600" dirty="0" smtClean="0"/>
          </a:p>
          <a:p>
            <a:pPr marL="0" indent="0">
              <a:buNone/>
            </a:pPr>
            <a:r>
              <a:rPr lang="ru-RU" sz="1600" dirty="0"/>
              <a:t> </a:t>
            </a:r>
            <a:r>
              <a:rPr lang="ru-RU" sz="1600" dirty="0" smtClean="0"/>
              <a:t>          </a:t>
            </a:r>
            <a:r>
              <a:rPr lang="ru-RU" sz="1600" dirty="0"/>
              <a:t>Прабабушка, Жуковская Вера Филипповна, узница концлагеря, вспоминала и рассказывала такой случай. Заключённого Карпова  расстреляли за то, что нашли у него буханку хлеба, которую он выменял на костюм. Так жестоко поступали со всеми узниками.</a:t>
            </a:r>
          </a:p>
          <a:p>
            <a:pPr marL="0" indent="0">
              <a:buNone/>
            </a:pPr>
            <a:r>
              <a:rPr lang="ru-RU" sz="1600" dirty="0" smtClean="0"/>
              <a:t>            </a:t>
            </a:r>
            <a:r>
              <a:rPr lang="ru-RU" sz="1600" dirty="0"/>
              <a:t>Вся территория лагеря была обнесена колючей проволокой, пленники жили в бараках. Два барака сохранились и по сей день. Чтобы в лагере не было эпидемий,  в нём очень следили за чистотой: был колодец с чистейшей водой, тщательно убирались туалеты, круглосуточно топились бани. В банях было так жарко, что некоторые пленники не выдерживали и умирали. Оккупанты были изгнаны с территории </a:t>
            </a:r>
            <a:r>
              <a:rPr lang="ru-RU" sz="1600" dirty="0" err="1"/>
              <a:t>Олонецкого</a:t>
            </a:r>
            <a:r>
              <a:rPr lang="ru-RU" sz="1600" dirty="0"/>
              <a:t> района в конце 1944 года. Во время обстрела посёлка нашей авиацией одна бомба попала в барак и убила двух женщин, остальные спрятались в картофельной яме. Жителям посёлка Ильинский </a:t>
            </a:r>
            <a:r>
              <a:rPr lang="ru-RU" sz="1800" dirty="0"/>
              <a:t>пришлось туго, но они выстояли и победили врага. </a:t>
            </a:r>
            <a:r>
              <a:rPr lang="ru-RU" sz="1800" dirty="0" smtClean="0"/>
              <a:t>                </a:t>
            </a:r>
            <a:endParaRPr lang="ru-RU" sz="1800" b="1" dirty="0"/>
          </a:p>
        </p:txBody>
      </p:sp>
      <p:pic>
        <p:nvPicPr>
          <p:cNvPr id="7170" name="Picture 2"/>
          <p:cNvPicPr>
            <a:picLocks noChangeAspect="1" noChangeArrowheads="1"/>
          </p:cNvPicPr>
          <p:nvPr/>
        </p:nvPicPr>
        <p:blipFill>
          <a:blip r:embed="rId2">
            <a:extLst>
              <a:ext uri="{28A0092B-C50C-407E-A947-70E740481C1C}">
                <a14:useLocalDpi xmlns="" xmlns:a14="http://schemas.microsoft.com/office/drawing/2010/main" val="0"/>
              </a:ext>
            </a:extLst>
          </a:blip>
          <a:srcRect/>
          <a:stretch>
            <a:fillRect/>
          </a:stretch>
        </p:blipFill>
        <p:spPr bwMode="auto">
          <a:xfrm>
            <a:off x="7380312" y="2182233"/>
            <a:ext cx="1368152" cy="210216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Tree>
    <p:extLst>
      <p:ext uri="{BB962C8B-B14F-4D97-AF65-F5344CB8AC3E}">
        <p14:creationId xmlns="" xmlns:p14="http://schemas.microsoft.com/office/powerpoint/2010/main" val="405213770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1520" y="-315416"/>
            <a:ext cx="8640960" cy="1143000"/>
          </a:xfrm>
        </p:spPr>
        <p:txBody>
          <a:bodyPr>
            <a:normAutofit/>
          </a:bodyPr>
          <a:lstStyle/>
          <a:p>
            <a:r>
              <a:rPr lang="ru-RU" sz="2800" b="1" dirty="0" smtClean="0">
                <a:solidFill>
                  <a:srgbClr val="002060"/>
                </a:solidFill>
              </a:rPr>
              <a:t> </a:t>
            </a:r>
            <a:br>
              <a:rPr lang="ru-RU" sz="2800" b="1" dirty="0" smtClean="0">
                <a:solidFill>
                  <a:srgbClr val="002060"/>
                </a:solidFill>
              </a:rPr>
            </a:br>
            <a:r>
              <a:rPr lang="ru-RU" sz="3200" b="1" dirty="0" smtClean="0">
                <a:solidFill>
                  <a:srgbClr val="002060"/>
                </a:solidFill>
              </a:rPr>
              <a:t>Мартыновы</a:t>
            </a:r>
            <a:r>
              <a:rPr lang="ru-RU" sz="2800" b="1" dirty="0" smtClean="0">
                <a:solidFill>
                  <a:srgbClr val="002060"/>
                </a:solidFill>
              </a:rPr>
              <a:t> Ирина Федоровна и Павел Викторович</a:t>
            </a:r>
            <a:endParaRPr lang="ru-RU" sz="2800" b="1" dirty="0">
              <a:solidFill>
                <a:srgbClr val="002060"/>
              </a:solidFill>
            </a:endParaRPr>
          </a:p>
        </p:txBody>
      </p:sp>
      <p:sp>
        <p:nvSpPr>
          <p:cNvPr id="3" name="Объект 2"/>
          <p:cNvSpPr>
            <a:spLocks noGrp="1"/>
          </p:cNvSpPr>
          <p:nvPr>
            <p:ph idx="1"/>
          </p:nvPr>
        </p:nvSpPr>
        <p:spPr>
          <a:xfrm>
            <a:off x="323528" y="620688"/>
            <a:ext cx="8229600" cy="4968552"/>
          </a:xfrm>
        </p:spPr>
        <p:txBody>
          <a:bodyPr>
            <a:normAutofit fontScale="55000" lnSpcReduction="20000"/>
          </a:bodyPr>
          <a:lstStyle/>
          <a:p>
            <a:pPr marL="0" indent="0">
              <a:buNone/>
            </a:pPr>
            <a:r>
              <a:rPr lang="ru-RU" dirty="0" smtClean="0"/>
              <a:t>           </a:t>
            </a:r>
            <a:r>
              <a:rPr lang="ru-RU" sz="2900" dirty="0" smtClean="0"/>
              <a:t>Когда</a:t>
            </a:r>
            <a:r>
              <a:rPr lang="ru-RU" dirty="0" smtClean="0"/>
              <a:t> </a:t>
            </a:r>
            <a:r>
              <a:rPr lang="ru-RU" dirty="0"/>
              <a:t>началась Великая Отечественная война, моего прапрадедушку Павла, в возрасте 34 года, забрали на войну, в пехоту. А моя прапрабабушка Ирина Федоровна осталась с тремя детьми, в деревне Тигвера. </a:t>
            </a:r>
            <a:endParaRPr lang="ru-RU" dirty="0" smtClean="0"/>
          </a:p>
          <a:p>
            <a:pPr marL="0" indent="0">
              <a:buNone/>
            </a:pPr>
            <a:r>
              <a:rPr lang="ru-RU" dirty="0" smtClean="0"/>
              <a:t>           Мою </a:t>
            </a:r>
            <a:r>
              <a:rPr lang="ru-RU" dirty="0"/>
              <a:t>прапрабабушку Ирину Федоровну с тремя детьми эвакуировали на станцию </a:t>
            </a:r>
            <a:r>
              <a:rPr lang="ru-RU" dirty="0" err="1"/>
              <a:t>Няндома</a:t>
            </a:r>
            <a:r>
              <a:rPr lang="ru-RU" dirty="0"/>
              <a:t> Архангельской области, где они и остались жить.</a:t>
            </a:r>
          </a:p>
          <a:p>
            <a:pPr marL="0" indent="0">
              <a:buNone/>
            </a:pPr>
            <a:r>
              <a:rPr lang="ru-RU" dirty="0" smtClean="0"/>
              <a:t>          Ирина </a:t>
            </a:r>
            <a:r>
              <a:rPr lang="ru-RU" dirty="0"/>
              <a:t>Федоровна работала в лесу на лесозаготовках, рубила лес топором, чтоб заработать кусок хлеба и прокормить детей, работала она с раннего утра до позднего вечера, а ночью иногда, помогала в госпитале медикам с больными. А в это время ее старшая ее дочка Октябрина (это моя прабабушка), ей на то время было 11 лет следила за младшими детьми - за сестрой Верой (7 лет) и братом Виктором (3 года).</a:t>
            </a:r>
          </a:p>
          <a:p>
            <a:pPr marL="0" indent="0">
              <a:buNone/>
            </a:pPr>
            <a:r>
              <a:rPr lang="ru-RU" dirty="0" smtClean="0"/>
              <a:t>          Ирина </a:t>
            </a:r>
            <a:r>
              <a:rPr lang="ru-RU" dirty="0"/>
              <a:t>Федоровна, работала, стараясь обеспечить хлебом своих детей, молилась за своего мужа - Павла Викторовича, и ждала с нетерпением весточек от него, которые приходили очень редко. Из них моя прапрабабушка Ирина Федоровна, узнавала, что ее супруг, мой прапрадедушка Павел Викторович, был в пехоте, потом стал разведчиком. Последняя весточка от Павла Викторовича была в начале 1943 года, с того времени мой прапрадедушка считается пропавшим без вести</a:t>
            </a:r>
            <a:r>
              <a:rPr lang="ru-RU" dirty="0" smtClean="0"/>
              <a:t>.</a:t>
            </a:r>
          </a:p>
          <a:p>
            <a:pPr marL="0" indent="0">
              <a:buNone/>
            </a:pPr>
            <a:r>
              <a:rPr lang="ru-RU" dirty="0"/>
              <a:t>                Давно закончилась Великая Отечественная война. Я никогда не видела своих прапрадедушку и прапрабабушку. Но я знаю, что они были героическими людьми!  </a:t>
            </a:r>
            <a:r>
              <a:rPr lang="ru-RU" dirty="0" smtClean="0"/>
              <a:t>                                                                                          </a:t>
            </a:r>
            <a:endParaRPr lang="ru-RU" b="1" dirty="0"/>
          </a:p>
        </p:txBody>
      </p:sp>
    </p:spTree>
    <p:extLst>
      <p:ext uri="{BB962C8B-B14F-4D97-AF65-F5344CB8AC3E}">
        <p14:creationId xmlns="" xmlns:p14="http://schemas.microsoft.com/office/powerpoint/2010/main" val="357069918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endParaRPr lang="ru-RU"/>
          </a:p>
        </p:txBody>
      </p:sp>
      <p:pic>
        <p:nvPicPr>
          <p:cNvPr id="10242" name="Picture 2"/>
          <p:cNvPicPr>
            <a:picLocks noChangeAspect="1" noChangeArrowheads="1"/>
          </p:cNvPicPr>
          <p:nvPr/>
        </p:nvPicPr>
        <p:blipFill>
          <a:blip r:embed="rId2">
            <a:extLst>
              <a:ext uri="{28A0092B-C50C-407E-A947-70E740481C1C}">
                <a14:useLocalDpi xmlns="" xmlns:a14="http://schemas.microsoft.com/office/drawing/2010/main" val="0"/>
              </a:ext>
            </a:extLst>
          </a:blip>
          <a:srcRect/>
          <a:stretch>
            <a:fillRect/>
          </a:stretch>
        </p:blipFill>
        <p:spPr bwMode="auto">
          <a:xfrm>
            <a:off x="-500098" y="0"/>
            <a:ext cx="9144000" cy="6858000"/>
          </a:xfrm>
          <a:prstGeom prst="rect">
            <a:avLst/>
          </a:prstGeom>
          <a:noFill/>
          <a:ln>
            <a:noFill/>
          </a:ln>
          <a:effectLst/>
          <a:extLst/>
        </p:spPr>
      </p:pic>
      <p:sp>
        <p:nvSpPr>
          <p:cNvPr id="4" name="Прямоугольник 3"/>
          <p:cNvSpPr/>
          <p:nvPr/>
        </p:nvSpPr>
        <p:spPr>
          <a:xfrm>
            <a:off x="6335688" y="5196087"/>
            <a:ext cx="2808312" cy="50405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b="1" dirty="0">
              <a:solidFill>
                <a:schemeClr val="tx1">
                  <a:lumMod val="75000"/>
                  <a:lumOff val="25000"/>
                </a:schemeClr>
              </a:solidFill>
            </a:endParaRPr>
          </a:p>
        </p:txBody>
      </p:sp>
    </p:spTree>
    <p:extLst>
      <p:ext uri="{BB962C8B-B14F-4D97-AF65-F5344CB8AC3E}">
        <p14:creationId xmlns="" xmlns:p14="http://schemas.microsoft.com/office/powerpoint/2010/main" val="64472655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79512" y="476672"/>
            <a:ext cx="6768752" cy="3384376"/>
          </a:xfrm>
        </p:spPr>
        <p:txBody>
          <a:bodyPr>
            <a:normAutofit fontScale="90000"/>
          </a:bodyPr>
          <a:lstStyle/>
          <a:p>
            <a:pPr lvl="0" fontAlgn="base">
              <a:spcAft>
                <a:spcPct val="0"/>
              </a:spcAft>
            </a:pPr>
            <a:r>
              <a:rPr lang="ru-RU" b="1" dirty="0" smtClean="0">
                <a:solidFill>
                  <a:srgbClr val="FFFF00"/>
                </a:solidFill>
              </a:rPr>
              <a:t/>
            </a:r>
            <a:br>
              <a:rPr lang="ru-RU" b="1" dirty="0" smtClean="0">
                <a:solidFill>
                  <a:srgbClr val="FFFF00"/>
                </a:solidFill>
              </a:rPr>
            </a:br>
            <a:r>
              <a:rPr lang="ru-RU" b="1" dirty="0" smtClean="0">
                <a:solidFill>
                  <a:srgbClr val="FFFF00"/>
                </a:solidFill>
              </a:rPr>
              <a:t/>
            </a:r>
            <a:br>
              <a:rPr lang="ru-RU" b="1" dirty="0" smtClean="0">
                <a:solidFill>
                  <a:srgbClr val="FFFF00"/>
                </a:solidFill>
              </a:rPr>
            </a:br>
            <a:r>
              <a:rPr lang="ru-RU" b="1" dirty="0" smtClean="0">
                <a:solidFill>
                  <a:srgbClr val="FFFF00"/>
                </a:solidFill>
              </a:rPr>
              <a:t/>
            </a:r>
            <a:br>
              <a:rPr lang="ru-RU" b="1" dirty="0" smtClean="0">
                <a:solidFill>
                  <a:srgbClr val="FFFF00"/>
                </a:solidFill>
              </a:rPr>
            </a:br>
            <a:r>
              <a:rPr lang="ru-RU" b="1" dirty="0">
                <a:solidFill>
                  <a:srgbClr val="FFFF00"/>
                </a:solidFill>
              </a:rPr>
              <a:t/>
            </a:r>
            <a:br>
              <a:rPr lang="ru-RU" b="1" dirty="0">
                <a:solidFill>
                  <a:srgbClr val="FFFF00"/>
                </a:solidFill>
              </a:rPr>
            </a:br>
            <a:r>
              <a:rPr lang="ru-RU" sz="4900" b="1" dirty="0" smtClean="0">
                <a:solidFill>
                  <a:srgbClr val="FFC000"/>
                </a:solidFill>
                <a:ea typeface="+mn-ea"/>
                <a:cs typeface="+mn-cs"/>
              </a:rPr>
              <a:t/>
            </a:r>
            <a:br>
              <a:rPr lang="ru-RU" sz="4900" b="1" dirty="0" smtClean="0">
                <a:solidFill>
                  <a:srgbClr val="FFC000"/>
                </a:solidFill>
                <a:ea typeface="+mn-ea"/>
                <a:cs typeface="+mn-cs"/>
              </a:rPr>
            </a:br>
            <a:endParaRPr lang="ru-RU" b="1" dirty="0">
              <a:solidFill>
                <a:srgbClr val="FFFF00"/>
              </a:solidFill>
            </a:endParaRPr>
          </a:p>
        </p:txBody>
      </p:sp>
      <p:sp>
        <p:nvSpPr>
          <p:cNvPr id="3" name="Подзаголовок 2"/>
          <p:cNvSpPr>
            <a:spLocks noGrp="1"/>
          </p:cNvSpPr>
          <p:nvPr>
            <p:ph type="subTitle" idx="1"/>
          </p:nvPr>
        </p:nvSpPr>
        <p:spPr>
          <a:xfrm>
            <a:off x="611560" y="188640"/>
            <a:ext cx="5616624" cy="6408712"/>
          </a:xfrm>
        </p:spPr>
        <p:txBody>
          <a:bodyPr>
            <a:normAutofit fontScale="55000" lnSpcReduction="20000"/>
          </a:bodyPr>
          <a:lstStyle/>
          <a:p>
            <a:r>
              <a:rPr lang="ru-RU" sz="4400" b="1" dirty="0">
                <a:solidFill>
                  <a:schemeClr val="bg1"/>
                </a:solidFill>
              </a:rPr>
              <a:t>Братские могилы. </a:t>
            </a:r>
          </a:p>
          <a:p>
            <a:endParaRPr lang="ru-RU" b="1" dirty="0">
              <a:solidFill>
                <a:schemeClr val="bg1"/>
              </a:solidFill>
            </a:endParaRPr>
          </a:p>
          <a:p>
            <a:pPr algn="l"/>
            <a:r>
              <a:rPr lang="ru-RU" b="1" dirty="0">
                <a:solidFill>
                  <a:schemeClr val="bg1"/>
                </a:solidFill>
              </a:rPr>
              <a:t>На братских могилах не ставят крестов </a:t>
            </a:r>
          </a:p>
          <a:p>
            <a:pPr algn="l"/>
            <a:r>
              <a:rPr lang="ru-RU" b="1" dirty="0">
                <a:solidFill>
                  <a:schemeClr val="bg1"/>
                </a:solidFill>
              </a:rPr>
              <a:t>И вдовы на них на рыдают, </a:t>
            </a:r>
          </a:p>
          <a:p>
            <a:pPr algn="l"/>
            <a:r>
              <a:rPr lang="ru-RU" b="1" dirty="0">
                <a:solidFill>
                  <a:schemeClr val="bg1"/>
                </a:solidFill>
              </a:rPr>
              <a:t>К ним кто-то приносит букеты цветов </a:t>
            </a:r>
          </a:p>
          <a:p>
            <a:pPr algn="l"/>
            <a:r>
              <a:rPr lang="ru-RU" b="1" dirty="0">
                <a:solidFill>
                  <a:schemeClr val="bg1"/>
                </a:solidFill>
              </a:rPr>
              <a:t>И вечный огонь зажигают. </a:t>
            </a:r>
          </a:p>
          <a:p>
            <a:pPr algn="l"/>
            <a:endParaRPr lang="ru-RU" b="1" dirty="0">
              <a:solidFill>
                <a:schemeClr val="bg1"/>
              </a:solidFill>
            </a:endParaRPr>
          </a:p>
          <a:p>
            <a:pPr algn="l"/>
            <a:r>
              <a:rPr lang="ru-RU" b="1" dirty="0">
                <a:solidFill>
                  <a:schemeClr val="bg1"/>
                </a:solidFill>
              </a:rPr>
              <a:t>Здесь раньше вставала земля на дыбы, </a:t>
            </a:r>
          </a:p>
          <a:p>
            <a:pPr algn="l"/>
            <a:r>
              <a:rPr lang="ru-RU" b="1" dirty="0">
                <a:solidFill>
                  <a:schemeClr val="bg1"/>
                </a:solidFill>
              </a:rPr>
              <a:t>А нынче - гранитные плиты. </a:t>
            </a:r>
          </a:p>
          <a:p>
            <a:pPr algn="l"/>
            <a:r>
              <a:rPr lang="ru-RU" b="1" dirty="0">
                <a:solidFill>
                  <a:schemeClr val="bg1"/>
                </a:solidFill>
              </a:rPr>
              <a:t>Здесь нет ни одной персональной судьбы </a:t>
            </a:r>
          </a:p>
          <a:p>
            <a:pPr algn="l"/>
            <a:r>
              <a:rPr lang="ru-RU" b="1" dirty="0">
                <a:solidFill>
                  <a:schemeClr val="bg1"/>
                </a:solidFill>
              </a:rPr>
              <a:t>Все судьбы в единую слиты. </a:t>
            </a:r>
          </a:p>
          <a:p>
            <a:pPr algn="l"/>
            <a:endParaRPr lang="ru-RU" b="1" dirty="0">
              <a:solidFill>
                <a:schemeClr val="bg1"/>
              </a:solidFill>
            </a:endParaRPr>
          </a:p>
          <a:p>
            <a:pPr algn="l"/>
            <a:r>
              <a:rPr lang="ru-RU" b="1" dirty="0">
                <a:solidFill>
                  <a:schemeClr val="bg1"/>
                </a:solidFill>
              </a:rPr>
              <a:t>А в вечном огне виден вспыхнувший танк, </a:t>
            </a:r>
          </a:p>
          <a:p>
            <a:pPr algn="l"/>
            <a:r>
              <a:rPr lang="ru-RU" b="1" dirty="0">
                <a:solidFill>
                  <a:schemeClr val="bg1"/>
                </a:solidFill>
              </a:rPr>
              <a:t>Горящие русские хаты, </a:t>
            </a:r>
          </a:p>
          <a:p>
            <a:pPr algn="l"/>
            <a:r>
              <a:rPr lang="ru-RU" b="1" dirty="0">
                <a:solidFill>
                  <a:schemeClr val="bg1"/>
                </a:solidFill>
              </a:rPr>
              <a:t>Горящий Смоленск и горящий Рейхстаг, </a:t>
            </a:r>
          </a:p>
          <a:p>
            <a:pPr algn="l"/>
            <a:r>
              <a:rPr lang="ru-RU" b="1" dirty="0">
                <a:solidFill>
                  <a:schemeClr val="bg1"/>
                </a:solidFill>
              </a:rPr>
              <a:t>Горящее сердце солдата. </a:t>
            </a:r>
          </a:p>
          <a:p>
            <a:pPr algn="l"/>
            <a:endParaRPr lang="ru-RU" b="1" dirty="0">
              <a:solidFill>
                <a:schemeClr val="bg1"/>
              </a:solidFill>
            </a:endParaRPr>
          </a:p>
          <a:p>
            <a:pPr algn="l"/>
            <a:r>
              <a:rPr lang="ru-RU" b="1" dirty="0">
                <a:solidFill>
                  <a:schemeClr val="bg1"/>
                </a:solidFill>
              </a:rPr>
              <a:t>На братских могилах нет плачущих вдов, </a:t>
            </a:r>
          </a:p>
          <a:p>
            <a:pPr algn="l"/>
            <a:r>
              <a:rPr lang="ru-RU" b="1" dirty="0">
                <a:solidFill>
                  <a:schemeClr val="bg1"/>
                </a:solidFill>
              </a:rPr>
              <a:t>Сюда ходят люди покрепче. </a:t>
            </a:r>
          </a:p>
          <a:p>
            <a:pPr algn="l"/>
            <a:r>
              <a:rPr lang="ru-RU" b="1" dirty="0">
                <a:solidFill>
                  <a:schemeClr val="bg1"/>
                </a:solidFill>
              </a:rPr>
              <a:t>На братских могилах не ставят крестов, </a:t>
            </a:r>
          </a:p>
          <a:p>
            <a:pPr algn="l"/>
            <a:r>
              <a:rPr lang="ru-RU" b="1" dirty="0">
                <a:solidFill>
                  <a:schemeClr val="bg1"/>
                </a:solidFill>
              </a:rPr>
              <a:t>Но разве от этого легче? </a:t>
            </a:r>
            <a:endParaRPr lang="ru-RU" b="1" dirty="0" smtClean="0">
              <a:solidFill>
                <a:schemeClr val="bg1"/>
              </a:solidFill>
            </a:endParaRPr>
          </a:p>
          <a:p>
            <a:pPr algn="l"/>
            <a:r>
              <a:rPr lang="ru-RU" b="1" dirty="0">
                <a:solidFill>
                  <a:schemeClr val="bg1"/>
                </a:solidFill>
              </a:rPr>
              <a:t> </a:t>
            </a:r>
            <a:r>
              <a:rPr lang="ru-RU" b="1" dirty="0" smtClean="0">
                <a:solidFill>
                  <a:schemeClr val="bg1"/>
                </a:solidFill>
              </a:rPr>
              <a:t>                               Владимир Высоцкий</a:t>
            </a:r>
          </a:p>
        </p:txBody>
      </p:sp>
    </p:spTree>
    <p:extLst>
      <p:ext uri="{BB962C8B-B14F-4D97-AF65-F5344CB8AC3E}">
        <p14:creationId xmlns="" xmlns:p14="http://schemas.microsoft.com/office/powerpoint/2010/main" val="116867115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251520" y="260648"/>
            <a:ext cx="8640960" cy="4525963"/>
          </a:xfrm>
        </p:spPr>
        <p:txBody>
          <a:bodyPr>
            <a:normAutofit/>
          </a:bodyPr>
          <a:lstStyle/>
          <a:p>
            <a:pPr marL="0" indent="0">
              <a:buNone/>
            </a:pPr>
            <a:r>
              <a:rPr lang="ru-RU" sz="2400" dirty="0"/>
              <a:t>В братской могиле посёлка Ильинский захоронены воины, погибшие при его освобождении и во время </a:t>
            </a:r>
            <a:r>
              <a:rPr lang="ru-RU" sz="2400" dirty="0" err="1"/>
              <a:t>Тулокской</a:t>
            </a:r>
            <a:r>
              <a:rPr lang="ru-RU" sz="2400" dirty="0"/>
              <a:t> десантной </a:t>
            </a:r>
            <a:r>
              <a:rPr lang="ru-RU" sz="2400" dirty="0" smtClean="0"/>
              <a:t>операции 23-27 </a:t>
            </a:r>
            <a:r>
              <a:rPr lang="ru-RU" sz="2400" dirty="0"/>
              <a:t>июня 1944 года</a:t>
            </a:r>
          </a:p>
        </p:txBody>
      </p:sp>
      <p:pic>
        <p:nvPicPr>
          <p:cNvPr id="1026" name="Picture 2"/>
          <p:cNvPicPr>
            <a:picLocks noChangeAspect="1" noChangeArrowheads="1"/>
          </p:cNvPicPr>
          <p:nvPr/>
        </p:nvPicPr>
        <p:blipFill>
          <a:blip r:embed="rId2">
            <a:extLst>
              <a:ext uri="{28A0092B-C50C-407E-A947-70E740481C1C}">
                <a14:useLocalDpi xmlns="" xmlns:a14="http://schemas.microsoft.com/office/drawing/2010/main" val="0"/>
              </a:ext>
            </a:extLst>
          </a:blip>
          <a:srcRect/>
          <a:stretch>
            <a:fillRect/>
          </a:stretch>
        </p:blipFill>
        <p:spPr bwMode="auto">
          <a:xfrm>
            <a:off x="4499992" y="1826866"/>
            <a:ext cx="4055515" cy="3040181"/>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3">
            <a:extLst>
              <a:ext uri="{28A0092B-C50C-407E-A947-70E740481C1C}">
                <a14:useLocalDpi xmlns="" xmlns:a14="http://schemas.microsoft.com/office/drawing/2010/main" val="0"/>
              </a:ext>
            </a:extLst>
          </a:blip>
          <a:srcRect/>
          <a:stretch>
            <a:fillRect/>
          </a:stretch>
        </p:blipFill>
        <p:spPr bwMode="auto">
          <a:xfrm>
            <a:off x="395536" y="1951385"/>
            <a:ext cx="3893543" cy="291566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Tree>
    <p:extLst>
      <p:ext uri="{BB962C8B-B14F-4D97-AF65-F5344CB8AC3E}">
        <p14:creationId xmlns="" xmlns:p14="http://schemas.microsoft.com/office/powerpoint/2010/main" val="207349900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Grp="1" noChangeAspect="1" noChangeArrowheads="1"/>
          </p:cNvPicPr>
          <p:nvPr>
            <p:ph idx="1"/>
          </p:nvPr>
        </p:nvPicPr>
        <p:blipFill>
          <a:blip r:embed="rId2" cstate="print">
            <a:extLst>
              <a:ext uri="{28A0092B-C50C-407E-A947-70E740481C1C}">
                <a14:useLocalDpi xmlns="" xmlns:a14="http://schemas.microsoft.com/office/drawing/2010/main" val="0"/>
              </a:ext>
            </a:extLst>
          </a:blip>
          <a:srcRect/>
          <a:stretch>
            <a:fillRect/>
          </a:stretch>
        </p:blipFill>
        <p:spPr bwMode="auto">
          <a:xfrm>
            <a:off x="279972" y="1268760"/>
            <a:ext cx="1588989" cy="222276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4" name="Прямоугольник 3"/>
          <p:cNvSpPr/>
          <p:nvPr/>
        </p:nvSpPr>
        <p:spPr>
          <a:xfrm>
            <a:off x="1979712" y="692696"/>
            <a:ext cx="6725419" cy="3970318"/>
          </a:xfrm>
          <a:prstGeom prst="rect">
            <a:avLst/>
          </a:prstGeom>
        </p:spPr>
        <p:txBody>
          <a:bodyPr wrap="square">
            <a:spAutoFit/>
          </a:bodyPr>
          <a:lstStyle/>
          <a:p>
            <a:r>
              <a:rPr lang="ru-RU" dirty="0"/>
              <a:t>Родился 18 марта 1907 года, </a:t>
            </a:r>
            <a:r>
              <a:rPr lang="ru-RU" dirty="0" smtClean="0"/>
              <a:t> в </a:t>
            </a:r>
            <a:r>
              <a:rPr lang="ru-RU" dirty="0"/>
              <a:t>Грузии, в городе </a:t>
            </a:r>
            <a:r>
              <a:rPr lang="ru-RU" dirty="0" smtClean="0"/>
              <a:t>Хварбети. </a:t>
            </a:r>
          </a:p>
          <a:p>
            <a:r>
              <a:rPr lang="ru-RU" dirty="0" smtClean="0"/>
              <a:t>В </a:t>
            </a:r>
            <a:r>
              <a:rPr lang="ru-RU" dirty="0"/>
              <a:t>школе Виктор Николаевич учился очень хорошо, особенно был силён в арифметике. Может это и повлияло на выбор будущей профессии.  </a:t>
            </a:r>
            <a:r>
              <a:rPr lang="ru-RU" dirty="0" smtClean="0"/>
              <a:t>Окончил </a:t>
            </a:r>
            <a:r>
              <a:rPr lang="ru-RU" dirty="0"/>
              <a:t>военную школу артиллеристов города Тбилиси. А дальше началась его военная карьера:</a:t>
            </a:r>
          </a:p>
          <a:p>
            <a:r>
              <a:rPr lang="ru-RU" dirty="0"/>
              <a:t> 1931 год – пехотная школа, он – курсовой командир, </a:t>
            </a:r>
          </a:p>
          <a:p>
            <a:r>
              <a:rPr lang="ru-RU" dirty="0"/>
              <a:t>1936 год – командир батареи. </a:t>
            </a:r>
            <a:r>
              <a:rPr lang="ru-RU" dirty="0" smtClean="0"/>
              <a:t> 1941год </a:t>
            </a:r>
            <a:r>
              <a:rPr lang="ru-RU" dirty="0"/>
              <a:t>- Ленинградский </a:t>
            </a:r>
            <a:r>
              <a:rPr lang="ru-RU" dirty="0" smtClean="0"/>
              <a:t>фронт. В </a:t>
            </a:r>
            <a:r>
              <a:rPr lang="ru-RU" dirty="0"/>
              <a:t>годы  Великой Отечественной войны В.Н. Леселидзе был уже подполковником на Ленинградском фронте.  </a:t>
            </a:r>
            <a:r>
              <a:rPr lang="ru-RU" dirty="0" smtClean="0"/>
              <a:t>619-й </a:t>
            </a:r>
            <a:r>
              <a:rPr lang="ru-RU" dirty="0"/>
              <a:t>армейский минометный полк под командованием подполковника Леселидзе В.Н.  стоял твердо. Во время одной из яростных атак, 28 июня, подразделение врага сумело подойти к пункту, где оборонялся отважный командир. Минометчики встретили врага ураганным огнем. В критический момент, подполковник Леселидзе поднял </a:t>
            </a:r>
          </a:p>
        </p:txBody>
      </p:sp>
      <p:sp>
        <p:nvSpPr>
          <p:cNvPr id="5" name="Заголовок 4"/>
          <p:cNvSpPr>
            <a:spLocks noGrp="1"/>
          </p:cNvSpPr>
          <p:nvPr>
            <p:ph type="title"/>
          </p:nvPr>
        </p:nvSpPr>
        <p:spPr>
          <a:xfrm>
            <a:off x="475531" y="-315416"/>
            <a:ext cx="8229600" cy="1143000"/>
          </a:xfrm>
        </p:spPr>
        <p:txBody>
          <a:bodyPr>
            <a:normAutofit fontScale="90000"/>
          </a:bodyPr>
          <a:lstStyle/>
          <a:p>
            <a:r>
              <a:rPr lang="ru-RU" dirty="0"/>
              <a:t/>
            </a:r>
            <a:br>
              <a:rPr lang="ru-RU" dirty="0"/>
            </a:br>
            <a:r>
              <a:rPr lang="ru-RU" b="1" dirty="0">
                <a:solidFill>
                  <a:srgbClr val="002060"/>
                </a:solidFill>
              </a:rPr>
              <a:t>Леселидзе Виктор Николаевич </a:t>
            </a:r>
          </a:p>
        </p:txBody>
      </p:sp>
      <p:sp>
        <p:nvSpPr>
          <p:cNvPr id="6" name="Прямоугольник 5"/>
          <p:cNvSpPr/>
          <p:nvPr/>
        </p:nvSpPr>
        <p:spPr>
          <a:xfrm>
            <a:off x="280195" y="4509120"/>
            <a:ext cx="8424936" cy="1200329"/>
          </a:xfrm>
          <a:prstGeom prst="rect">
            <a:avLst/>
          </a:prstGeom>
        </p:spPr>
        <p:txBody>
          <a:bodyPr wrap="square">
            <a:spAutoFit/>
          </a:bodyPr>
          <a:lstStyle/>
          <a:p>
            <a:r>
              <a:rPr lang="ru-RU" dirty="0" smtClean="0"/>
              <a:t>пехотинцев </a:t>
            </a:r>
            <a:r>
              <a:rPr lang="ru-RU" dirty="0"/>
              <a:t>и повел их в рукопашный бой. В этом бою он получил смертельное ранение. </a:t>
            </a:r>
            <a:r>
              <a:rPr lang="ru-RU" dirty="0" smtClean="0"/>
              <a:t>За </a:t>
            </a:r>
            <a:r>
              <a:rPr lang="ru-RU" dirty="0"/>
              <a:t>проявленные в боях смелость, мужество, доблесть и отвагу  подполковник Леселидзе удостоен посмертного присвоения звания </a:t>
            </a:r>
            <a:r>
              <a:rPr lang="ru-RU" dirty="0" smtClean="0"/>
              <a:t>  </a:t>
            </a:r>
            <a:r>
              <a:rPr lang="ru-RU" dirty="0"/>
              <a:t>«Герой Советского Союза»</a:t>
            </a:r>
          </a:p>
        </p:txBody>
      </p:sp>
    </p:spTree>
    <p:extLst>
      <p:ext uri="{BB962C8B-B14F-4D97-AF65-F5344CB8AC3E}">
        <p14:creationId xmlns="" xmlns:p14="http://schemas.microsoft.com/office/powerpoint/2010/main" val="186533670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95536" y="-99392"/>
            <a:ext cx="8229600" cy="1143000"/>
          </a:xfrm>
        </p:spPr>
        <p:txBody>
          <a:bodyPr/>
          <a:lstStyle/>
          <a:p>
            <a:r>
              <a:rPr lang="ru-RU" b="1" dirty="0">
                <a:solidFill>
                  <a:srgbClr val="002060"/>
                </a:solidFill>
              </a:rPr>
              <a:t>Мошкин  Александр Иванович</a:t>
            </a:r>
          </a:p>
        </p:txBody>
      </p:sp>
      <p:sp>
        <p:nvSpPr>
          <p:cNvPr id="3" name="Объект 2"/>
          <p:cNvSpPr>
            <a:spLocks noGrp="1"/>
          </p:cNvSpPr>
          <p:nvPr>
            <p:ph idx="1"/>
          </p:nvPr>
        </p:nvSpPr>
        <p:spPr>
          <a:xfrm>
            <a:off x="323528" y="764704"/>
            <a:ext cx="6840760" cy="4896544"/>
          </a:xfrm>
        </p:spPr>
        <p:txBody>
          <a:bodyPr>
            <a:normAutofit fontScale="92500" lnSpcReduction="20000"/>
          </a:bodyPr>
          <a:lstStyle/>
          <a:p>
            <a:pPr marL="0" indent="0">
              <a:buNone/>
            </a:pPr>
            <a:r>
              <a:rPr lang="ru-RU" dirty="0"/>
              <a:t> </a:t>
            </a:r>
            <a:r>
              <a:rPr lang="ru-RU" sz="1800" dirty="0"/>
              <a:t>Родился в 1922 году  в деревне малая </a:t>
            </a:r>
            <a:r>
              <a:rPr lang="ru-RU" sz="1800" dirty="0" err="1"/>
              <a:t>Черёмушка</a:t>
            </a:r>
            <a:r>
              <a:rPr lang="ru-RU" sz="1800" dirty="0"/>
              <a:t> </a:t>
            </a:r>
            <a:r>
              <a:rPr lang="ru-RU" sz="1800" dirty="0" err="1"/>
              <a:t>Лебяжского</a:t>
            </a:r>
            <a:r>
              <a:rPr lang="ru-RU" sz="1800" dirty="0"/>
              <a:t>  района Кировской области, русский, кандидат в члены ВКП(6).  Призван в армию в октябре 1941 года </a:t>
            </a:r>
            <a:r>
              <a:rPr lang="ru-RU" sz="1800" dirty="0" err="1"/>
              <a:t>Лебяженским</a:t>
            </a:r>
            <a:r>
              <a:rPr lang="ru-RU" sz="1800" dirty="0"/>
              <a:t>  райвоенкоматом. Направлен в 70-ю морскую стрелковую бригаду, </a:t>
            </a:r>
            <a:r>
              <a:rPr lang="ru-RU" sz="1800" dirty="0" smtClean="0"/>
              <a:t>входившую </a:t>
            </a:r>
            <a:r>
              <a:rPr lang="ru-RU" sz="1800" dirty="0"/>
              <a:t>и состав 7-ой </a:t>
            </a:r>
            <a:r>
              <a:rPr lang="ru-RU" sz="1800" dirty="0" smtClean="0"/>
              <a:t>Отдельной армии. </a:t>
            </a:r>
          </a:p>
          <a:p>
            <a:pPr marL="0" indent="0">
              <a:buNone/>
            </a:pPr>
            <a:r>
              <a:rPr lang="ru-RU" sz="1800" dirty="0"/>
              <a:t>Важное место в наступательной операции лета 1944 года в южной Карелии занимает морской десант в междуречье </a:t>
            </a:r>
            <a:r>
              <a:rPr lang="ru-RU" sz="1800" dirty="0" err="1"/>
              <a:t>Тулокса</a:t>
            </a:r>
            <a:r>
              <a:rPr lang="ru-RU" sz="1800" dirty="0"/>
              <a:t> и Видлица. </a:t>
            </a:r>
            <a:endParaRPr lang="ru-RU" sz="1800" dirty="0" smtClean="0"/>
          </a:p>
          <a:p>
            <a:pPr marL="0" indent="0">
              <a:buNone/>
            </a:pPr>
            <a:r>
              <a:rPr lang="ru-RU" sz="1800" dirty="0" smtClean="0"/>
              <a:t>23 </a:t>
            </a:r>
            <a:r>
              <a:rPr lang="ru-RU" sz="1800" dirty="0"/>
              <a:t>июня 1944 года  на кораблях Ладожской военной  флотилии, при поддержке авиации 7-ой воздушной армии кораблей Краснознаменного Балтийского флота был высажен десант в составе 70-ой МСБ. Морской десант  имел задачу перерезать дороги, идущие вдоль Ладожского побережья от Питкяранты до Олонца и этим лишить противника основной коммуникации, связывающей фронт с тылом. </a:t>
            </a:r>
            <a:endParaRPr lang="ru-RU" sz="1800" dirty="0" smtClean="0"/>
          </a:p>
          <a:p>
            <a:pPr marL="0" indent="0">
              <a:buNone/>
            </a:pPr>
            <a:r>
              <a:rPr lang="ru-RU" sz="1800" dirty="0" smtClean="0"/>
              <a:t> </a:t>
            </a:r>
            <a:r>
              <a:rPr lang="ru-RU" sz="1800" dirty="0"/>
              <a:t>За день, 24 июня, рота автоматчиков отбила 9 вражеских контратак.</a:t>
            </a:r>
          </a:p>
          <a:p>
            <a:pPr marL="0" indent="0">
              <a:buNone/>
            </a:pPr>
            <a:r>
              <a:rPr lang="ru-RU" sz="1800" dirty="0"/>
              <a:t>Вечером, после 9 контратаки, Александр Мошкин был ранен. К тому же  у храбреца кончились  патроны. Группа белофиннов, находившихся поблизости, заметила, что автомат у него замолчал, окружила моряка, пытаясь взять  его в плен. Но у героя оставалась одна  граната. Ею Мошкин подорвал себя  вместе с группой фашистов. </a:t>
            </a:r>
          </a:p>
        </p:txBody>
      </p:sp>
      <p:pic>
        <p:nvPicPr>
          <p:cNvPr id="3074" name="Picture 2"/>
          <p:cNvPicPr>
            <a:picLocks noChangeAspect="1" noChangeArrowheads="1"/>
          </p:cNvPicPr>
          <p:nvPr/>
        </p:nvPicPr>
        <p:blipFill>
          <a:blip r:embed="rId2">
            <a:extLst>
              <a:ext uri="{28A0092B-C50C-407E-A947-70E740481C1C}">
                <a14:useLocalDpi xmlns="" xmlns:a14="http://schemas.microsoft.com/office/drawing/2010/main" val="0"/>
              </a:ext>
            </a:extLst>
          </a:blip>
          <a:srcRect/>
          <a:stretch>
            <a:fillRect/>
          </a:stretch>
        </p:blipFill>
        <p:spPr bwMode="auto">
          <a:xfrm>
            <a:off x="7164044" y="1700808"/>
            <a:ext cx="1511877" cy="2271663"/>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Tree>
    <p:extLst>
      <p:ext uri="{BB962C8B-B14F-4D97-AF65-F5344CB8AC3E}">
        <p14:creationId xmlns="" xmlns:p14="http://schemas.microsoft.com/office/powerpoint/2010/main" val="274199291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23528" y="274638"/>
            <a:ext cx="4824536" cy="5170586"/>
          </a:xfrm>
        </p:spPr>
        <p:txBody>
          <a:bodyPr/>
          <a:lstStyle/>
          <a:p>
            <a:r>
              <a:rPr lang="ru-RU" sz="1800" b="1" dirty="0">
                <a:solidFill>
                  <a:srgbClr val="000000"/>
                </a:solidFill>
                <a:latin typeface="verdana"/>
                <a:ea typeface="+mn-ea"/>
                <a:cs typeface="+mn-cs"/>
              </a:rPr>
              <a:t>Помните! Через века, через года,- помните!</a:t>
            </a:r>
            <a:r>
              <a:rPr lang="ru-RU" sz="1800" b="1" dirty="0">
                <a:solidFill>
                  <a:prstClr val="black"/>
                </a:solidFill>
                <a:ea typeface="+mn-ea"/>
                <a:cs typeface="+mn-cs"/>
              </a:rPr>
              <a:t/>
            </a:r>
            <a:br>
              <a:rPr lang="ru-RU" sz="1800" b="1" dirty="0">
                <a:solidFill>
                  <a:prstClr val="black"/>
                </a:solidFill>
                <a:ea typeface="+mn-ea"/>
                <a:cs typeface="+mn-cs"/>
              </a:rPr>
            </a:br>
            <a:r>
              <a:rPr lang="ru-RU" sz="1800" b="1" dirty="0">
                <a:solidFill>
                  <a:srgbClr val="000000"/>
                </a:solidFill>
                <a:latin typeface="verdana"/>
                <a:ea typeface="+mn-ea"/>
                <a:cs typeface="+mn-cs"/>
              </a:rPr>
              <a:t>О тех, кто уже не придет никогда,- помните!</a:t>
            </a:r>
            <a:r>
              <a:rPr lang="ru-RU" sz="1800" b="1" dirty="0">
                <a:solidFill>
                  <a:prstClr val="black"/>
                </a:solidFill>
                <a:ea typeface="+mn-ea"/>
                <a:cs typeface="+mn-cs"/>
              </a:rPr>
              <a:t/>
            </a:r>
            <a:br>
              <a:rPr lang="ru-RU" sz="1800" b="1" dirty="0">
                <a:solidFill>
                  <a:prstClr val="black"/>
                </a:solidFill>
                <a:ea typeface="+mn-ea"/>
                <a:cs typeface="+mn-cs"/>
              </a:rPr>
            </a:br>
            <a:r>
              <a:rPr lang="ru-RU" sz="1800" b="1" dirty="0">
                <a:solidFill>
                  <a:srgbClr val="000000"/>
                </a:solidFill>
                <a:latin typeface="verdana"/>
                <a:ea typeface="+mn-ea"/>
                <a:cs typeface="+mn-cs"/>
              </a:rPr>
              <a:t>Не плачьте! В горле сдержите стоны, горькие стоны.</a:t>
            </a:r>
            <a:r>
              <a:rPr lang="ru-RU" sz="1800" b="1" dirty="0">
                <a:solidFill>
                  <a:prstClr val="black"/>
                </a:solidFill>
                <a:ea typeface="+mn-ea"/>
                <a:cs typeface="+mn-cs"/>
              </a:rPr>
              <a:t/>
            </a:r>
            <a:br>
              <a:rPr lang="ru-RU" sz="1800" b="1" dirty="0">
                <a:solidFill>
                  <a:prstClr val="black"/>
                </a:solidFill>
                <a:ea typeface="+mn-ea"/>
                <a:cs typeface="+mn-cs"/>
              </a:rPr>
            </a:br>
            <a:r>
              <a:rPr lang="ru-RU" sz="1800" b="1" dirty="0">
                <a:solidFill>
                  <a:srgbClr val="000000"/>
                </a:solidFill>
                <a:latin typeface="verdana"/>
                <a:ea typeface="+mn-ea"/>
                <a:cs typeface="+mn-cs"/>
              </a:rPr>
              <a:t>Памяти павших будьте достойны! Вечно достойны!</a:t>
            </a:r>
            <a:r>
              <a:rPr lang="ru-RU" sz="1800" b="1" dirty="0">
                <a:solidFill>
                  <a:prstClr val="black"/>
                </a:solidFill>
                <a:ea typeface="+mn-ea"/>
                <a:cs typeface="+mn-cs"/>
              </a:rPr>
              <a:t/>
            </a:r>
            <a:br>
              <a:rPr lang="ru-RU" sz="1800" b="1" dirty="0">
                <a:solidFill>
                  <a:prstClr val="black"/>
                </a:solidFill>
                <a:ea typeface="+mn-ea"/>
                <a:cs typeface="+mn-cs"/>
              </a:rPr>
            </a:br>
            <a:r>
              <a:rPr lang="ru-RU" sz="1800" b="1" dirty="0">
                <a:solidFill>
                  <a:srgbClr val="000000"/>
                </a:solidFill>
                <a:latin typeface="verdana"/>
                <a:ea typeface="+mn-ea"/>
                <a:cs typeface="+mn-cs"/>
              </a:rPr>
              <a:t>Хлебом и песней, мечтой и стихами, жизнью просторной,</a:t>
            </a:r>
            <a:r>
              <a:rPr lang="ru-RU" sz="1800" b="1" dirty="0">
                <a:solidFill>
                  <a:prstClr val="black"/>
                </a:solidFill>
                <a:ea typeface="+mn-ea"/>
                <a:cs typeface="+mn-cs"/>
              </a:rPr>
              <a:t/>
            </a:r>
            <a:br>
              <a:rPr lang="ru-RU" sz="1800" b="1" dirty="0">
                <a:solidFill>
                  <a:prstClr val="black"/>
                </a:solidFill>
                <a:ea typeface="+mn-ea"/>
                <a:cs typeface="+mn-cs"/>
              </a:rPr>
            </a:br>
            <a:r>
              <a:rPr lang="ru-RU" sz="1800" b="1" dirty="0">
                <a:solidFill>
                  <a:srgbClr val="000000"/>
                </a:solidFill>
                <a:latin typeface="verdana"/>
                <a:ea typeface="+mn-ea"/>
                <a:cs typeface="+mn-cs"/>
              </a:rPr>
              <a:t>Каждой секундой, каждым дыханьем будьте достойны</a:t>
            </a:r>
            <a:r>
              <a:rPr lang="ru-RU" sz="1800" b="1" dirty="0" smtClean="0">
                <a:solidFill>
                  <a:srgbClr val="000000"/>
                </a:solidFill>
                <a:latin typeface="verdana"/>
                <a:ea typeface="+mn-ea"/>
                <a:cs typeface="+mn-cs"/>
              </a:rPr>
              <a:t>!</a:t>
            </a:r>
            <a:br>
              <a:rPr lang="ru-RU" sz="1800" b="1" dirty="0" smtClean="0">
                <a:solidFill>
                  <a:srgbClr val="000000"/>
                </a:solidFill>
                <a:latin typeface="verdana"/>
                <a:ea typeface="+mn-ea"/>
                <a:cs typeface="+mn-cs"/>
              </a:rPr>
            </a:br>
            <a:r>
              <a:rPr lang="ru-RU" sz="1800" b="1" dirty="0">
                <a:solidFill>
                  <a:prstClr val="black"/>
                </a:solidFill>
                <a:ea typeface="+mn-ea"/>
                <a:cs typeface="+mn-cs"/>
              </a:rPr>
              <a:t/>
            </a:r>
            <a:br>
              <a:rPr lang="ru-RU" sz="1800" b="1" dirty="0">
                <a:solidFill>
                  <a:prstClr val="black"/>
                </a:solidFill>
                <a:ea typeface="+mn-ea"/>
                <a:cs typeface="+mn-cs"/>
              </a:rPr>
            </a:br>
            <a:r>
              <a:rPr lang="ru-RU" sz="1800" b="1" dirty="0" smtClean="0">
                <a:solidFill>
                  <a:prstClr val="black"/>
                </a:solidFill>
                <a:ea typeface="+mn-ea"/>
                <a:cs typeface="+mn-cs"/>
              </a:rPr>
              <a:t>                                 </a:t>
            </a:r>
            <a:r>
              <a:rPr lang="ru-RU" sz="1800" dirty="0" smtClean="0">
                <a:solidFill>
                  <a:prstClr val="black"/>
                </a:solidFill>
                <a:ea typeface="+mn-ea"/>
                <a:cs typeface="+mn-cs"/>
              </a:rPr>
              <a:t> </a:t>
            </a:r>
            <a:r>
              <a:rPr lang="ru-RU" sz="1800" dirty="0">
                <a:solidFill>
                  <a:srgbClr val="000000"/>
                </a:solidFill>
                <a:latin typeface="verdana"/>
                <a:ea typeface="+mn-ea"/>
                <a:cs typeface="+mn-cs"/>
              </a:rPr>
              <a:t>(</a:t>
            </a:r>
            <a:r>
              <a:rPr lang="ru-RU" sz="1800" dirty="0" err="1">
                <a:solidFill>
                  <a:srgbClr val="000000"/>
                </a:solidFill>
                <a:latin typeface="verdana"/>
                <a:ea typeface="+mn-ea"/>
                <a:cs typeface="+mn-cs"/>
              </a:rPr>
              <a:t>Р.Рождественский</a:t>
            </a:r>
            <a:r>
              <a:rPr lang="ru-RU" sz="1800" dirty="0">
                <a:solidFill>
                  <a:srgbClr val="000000"/>
                </a:solidFill>
                <a:latin typeface="verdana"/>
                <a:ea typeface="+mn-ea"/>
                <a:cs typeface="+mn-cs"/>
              </a:rPr>
              <a:t>)</a:t>
            </a:r>
            <a:endParaRPr lang="ru-RU" b="1" dirty="0"/>
          </a:p>
        </p:txBody>
      </p:sp>
      <p:pic>
        <p:nvPicPr>
          <p:cNvPr id="2051" name="Picture 3" descr="E:\ФОТО РАЗОБРАТЬ\118___05\IMG_1080.JPG"/>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5276303" y="2060848"/>
            <a:ext cx="3374117" cy="2530588"/>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361029755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259632" y="1988840"/>
            <a:ext cx="5832648" cy="3384376"/>
          </a:xfrm>
        </p:spPr>
        <p:txBody>
          <a:bodyPr>
            <a:normAutofit fontScale="90000"/>
          </a:bodyPr>
          <a:lstStyle/>
          <a:p>
            <a:pPr lvl="0" algn="l" fontAlgn="base">
              <a:spcAft>
                <a:spcPct val="0"/>
              </a:spcAft>
            </a:pPr>
            <a:r>
              <a:rPr lang="ru-RU" sz="3100" b="1" dirty="0" smtClean="0">
                <a:solidFill>
                  <a:srgbClr val="FFFF00"/>
                </a:solidFill>
              </a:rPr>
              <a:t/>
            </a:r>
            <a:br>
              <a:rPr lang="ru-RU" sz="3100" b="1" dirty="0" smtClean="0">
                <a:solidFill>
                  <a:srgbClr val="FFFF00"/>
                </a:solidFill>
              </a:rPr>
            </a:br>
            <a:r>
              <a:rPr lang="ru-RU" sz="3100" b="1" dirty="0">
                <a:solidFill>
                  <a:srgbClr val="FFFF00"/>
                </a:solidFill>
              </a:rPr>
              <a:t/>
            </a:r>
            <a:br>
              <a:rPr lang="ru-RU" sz="3100" b="1" dirty="0">
                <a:solidFill>
                  <a:srgbClr val="FFFF00"/>
                </a:solidFill>
              </a:rPr>
            </a:br>
            <a:r>
              <a:rPr lang="ru-RU" sz="3100" b="1" dirty="0" smtClean="0">
                <a:solidFill>
                  <a:srgbClr val="FFFF00"/>
                </a:solidFill>
              </a:rPr>
              <a:t/>
            </a:r>
            <a:br>
              <a:rPr lang="ru-RU" sz="3100" b="1" dirty="0" smtClean="0">
                <a:solidFill>
                  <a:srgbClr val="FFFF00"/>
                </a:solidFill>
              </a:rPr>
            </a:br>
            <a:r>
              <a:rPr lang="ru-RU" sz="3100" b="1" dirty="0" smtClean="0">
                <a:solidFill>
                  <a:schemeClr val="bg1"/>
                </a:solidFill>
              </a:rPr>
              <a:t>Война </a:t>
            </a:r>
            <a:r>
              <a:rPr lang="ru-RU" sz="3100" b="1" dirty="0">
                <a:solidFill>
                  <a:schemeClr val="bg1"/>
                </a:solidFill>
              </a:rPr>
              <a:t>великая была</a:t>
            </a:r>
            <a:br>
              <a:rPr lang="ru-RU" sz="3100" b="1" dirty="0">
                <a:solidFill>
                  <a:schemeClr val="bg1"/>
                </a:solidFill>
              </a:rPr>
            </a:br>
            <a:r>
              <a:rPr lang="ru-RU" sz="3100" b="1" dirty="0">
                <a:solidFill>
                  <a:schemeClr val="bg1"/>
                </a:solidFill>
              </a:rPr>
              <a:t>И долго шла она.</a:t>
            </a:r>
            <a:br>
              <a:rPr lang="ru-RU" sz="3100" b="1" dirty="0">
                <a:solidFill>
                  <a:schemeClr val="bg1"/>
                </a:solidFill>
              </a:rPr>
            </a:br>
            <a:r>
              <a:rPr lang="ru-RU" sz="3100" b="1" dirty="0">
                <a:solidFill>
                  <a:schemeClr val="bg1"/>
                </a:solidFill>
              </a:rPr>
              <a:t>И не забыть нам никогда</a:t>
            </a:r>
            <a:br>
              <a:rPr lang="ru-RU" sz="3100" b="1" dirty="0">
                <a:solidFill>
                  <a:schemeClr val="bg1"/>
                </a:solidFill>
              </a:rPr>
            </a:br>
            <a:r>
              <a:rPr lang="ru-RU" sz="3100" b="1" dirty="0">
                <a:solidFill>
                  <a:schemeClr val="bg1"/>
                </a:solidFill>
              </a:rPr>
              <a:t>Те худшие года.</a:t>
            </a:r>
            <a:br>
              <a:rPr lang="ru-RU" sz="3100" b="1" dirty="0">
                <a:solidFill>
                  <a:schemeClr val="bg1"/>
                </a:solidFill>
              </a:rPr>
            </a:br>
            <a:r>
              <a:rPr lang="ru-RU" sz="3100" b="1" dirty="0">
                <a:solidFill>
                  <a:schemeClr val="bg1"/>
                </a:solidFill>
              </a:rPr>
              <a:t>Враг был силён,</a:t>
            </a:r>
            <a:br>
              <a:rPr lang="ru-RU" sz="3100" b="1" dirty="0">
                <a:solidFill>
                  <a:schemeClr val="bg1"/>
                </a:solidFill>
              </a:rPr>
            </a:br>
            <a:r>
              <a:rPr lang="ru-RU" sz="3100" b="1" dirty="0">
                <a:solidFill>
                  <a:schemeClr val="bg1"/>
                </a:solidFill>
              </a:rPr>
              <a:t>Но мы сильней.</a:t>
            </a:r>
            <a:br>
              <a:rPr lang="ru-RU" sz="3100" b="1" dirty="0">
                <a:solidFill>
                  <a:schemeClr val="bg1"/>
                </a:solidFill>
              </a:rPr>
            </a:br>
            <a:r>
              <a:rPr lang="ru-RU" sz="3100" b="1" dirty="0">
                <a:solidFill>
                  <a:schemeClr val="bg1"/>
                </a:solidFill>
              </a:rPr>
              <a:t>Победа к нам пришла!</a:t>
            </a:r>
            <a:br>
              <a:rPr lang="ru-RU" sz="3100" b="1" dirty="0">
                <a:solidFill>
                  <a:schemeClr val="bg1"/>
                </a:solidFill>
              </a:rPr>
            </a:br>
            <a:r>
              <a:rPr lang="ru-RU" sz="3100" b="1" dirty="0">
                <a:solidFill>
                  <a:schemeClr val="bg1"/>
                </a:solidFill>
              </a:rPr>
              <a:t>И я хочу, чтоб никогда</a:t>
            </a:r>
            <a:br>
              <a:rPr lang="ru-RU" sz="3100" b="1" dirty="0">
                <a:solidFill>
                  <a:schemeClr val="bg1"/>
                </a:solidFill>
              </a:rPr>
            </a:br>
            <a:r>
              <a:rPr lang="ru-RU" sz="3100" b="1" dirty="0">
                <a:solidFill>
                  <a:schemeClr val="bg1"/>
                </a:solidFill>
              </a:rPr>
              <a:t>К нам не пришла война.</a:t>
            </a:r>
            <a:br>
              <a:rPr lang="ru-RU" sz="3100" b="1" dirty="0">
                <a:solidFill>
                  <a:schemeClr val="bg1"/>
                </a:solidFill>
              </a:rPr>
            </a:br>
            <a:r>
              <a:rPr lang="ru-RU" sz="3100" b="1" dirty="0">
                <a:solidFill>
                  <a:schemeClr val="bg1"/>
                </a:solidFill>
              </a:rPr>
              <a:t>                </a:t>
            </a:r>
            <a:br>
              <a:rPr lang="ru-RU" sz="3100" b="1" dirty="0">
                <a:solidFill>
                  <a:schemeClr val="bg1"/>
                </a:solidFill>
              </a:rPr>
            </a:br>
            <a:r>
              <a:rPr lang="ru-RU" sz="3100" b="1" dirty="0">
                <a:solidFill>
                  <a:schemeClr val="bg1"/>
                </a:solidFill>
              </a:rPr>
              <a:t>                Мартенов Вадим </a:t>
            </a:r>
            <a:r>
              <a:rPr lang="ru-RU" b="1" dirty="0">
                <a:solidFill>
                  <a:schemeClr val="bg1"/>
                </a:solidFill>
              </a:rPr>
              <a:t/>
            </a:r>
            <a:br>
              <a:rPr lang="ru-RU" b="1" dirty="0">
                <a:solidFill>
                  <a:schemeClr val="bg1"/>
                </a:solidFill>
              </a:rPr>
            </a:br>
            <a:r>
              <a:rPr lang="ru-RU" b="1" dirty="0" smtClean="0">
                <a:solidFill>
                  <a:schemeClr val="bg1"/>
                </a:solidFill>
              </a:rPr>
              <a:t/>
            </a:r>
            <a:br>
              <a:rPr lang="ru-RU" b="1" dirty="0" smtClean="0">
                <a:solidFill>
                  <a:schemeClr val="bg1"/>
                </a:solidFill>
              </a:rPr>
            </a:br>
            <a:r>
              <a:rPr lang="ru-RU" b="1" dirty="0" smtClean="0">
                <a:solidFill>
                  <a:srgbClr val="FFFF00"/>
                </a:solidFill>
              </a:rPr>
              <a:t/>
            </a:r>
            <a:br>
              <a:rPr lang="ru-RU" b="1" dirty="0" smtClean="0">
                <a:solidFill>
                  <a:srgbClr val="FFFF00"/>
                </a:solidFill>
              </a:rPr>
            </a:br>
            <a:r>
              <a:rPr lang="ru-RU" b="1" dirty="0">
                <a:solidFill>
                  <a:srgbClr val="FFFF00"/>
                </a:solidFill>
              </a:rPr>
              <a:t/>
            </a:r>
            <a:br>
              <a:rPr lang="ru-RU" b="1" dirty="0">
                <a:solidFill>
                  <a:srgbClr val="FFFF00"/>
                </a:solidFill>
              </a:rPr>
            </a:br>
            <a:endParaRPr lang="ru-RU" b="1" dirty="0">
              <a:solidFill>
                <a:srgbClr val="FFFF00"/>
              </a:solidFill>
            </a:endParaRPr>
          </a:p>
        </p:txBody>
      </p:sp>
    </p:spTree>
    <p:extLst>
      <p:ext uri="{BB962C8B-B14F-4D97-AF65-F5344CB8AC3E}">
        <p14:creationId xmlns="" xmlns:p14="http://schemas.microsoft.com/office/powerpoint/2010/main" val="118106400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0"/>
            <a:ext cx="8229600" cy="1143000"/>
          </a:xfrm>
        </p:spPr>
        <p:txBody>
          <a:bodyPr/>
          <a:lstStyle/>
          <a:p>
            <a:r>
              <a:rPr lang="ru-RU" b="1" dirty="0">
                <a:solidFill>
                  <a:srgbClr val="002060"/>
                </a:solidFill>
              </a:rPr>
              <a:t>Васильева Тамара </a:t>
            </a:r>
            <a:r>
              <a:rPr lang="ru-RU" b="1" dirty="0" smtClean="0">
                <a:solidFill>
                  <a:srgbClr val="002060"/>
                </a:solidFill>
              </a:rPr>
              <a:t>Николаевна </a:t>
            </a:r>
            <a:endParaRPr lang="ru-RU" b="1" dirty="0">
              <a:solidFill>
                <a:srgbClr val="002060"/>
              </a:solidFill>
            </a:endParaRPr>
          </a:p>
        </p:txBody>
      </p:sp>
      <p:sp>
        <p:nvSpPr>
          <p:cNvPr id="3" name="Объект 2"/>
          <p:cNvSpPr>
            <a:spLocks noGrp="1"/>
          </p:cNvSpPr>
          <p:nvPr>
            <p:ph idx="1"/>
          </p:nvPr>
        </p:nvSpPr>
        <p:spPr>
          <a:xfrm>
            <a:off x="312044" y="764704"/>
            <a:ext cx="5904656" cy="5217443"/>
          </a:xfrm>
        </p:spPr>
        <p:txBody>
          <a:bodyPr>
            <a:normAutofit/>
          </a:bodyPr>
          <a:lstStyle/>
          <a:p>
            <a:pPr marL="0" indent="0">
              <a:buNone/>
            </a:pPr>
            <a:r>
              <a:rPr lang="ru-RU" sz="1700" dirty="0" smtClean="0"/>
              <a:t>        </a:t>
            </a:r>
            <a:r>
              <a:rPr lang="ru-RU" sz="1600" dirty="0"/>
              <a:t>Моя прабабушка Васильева Тамара </a:t>
            </a:r>
            <a:r>
              <a:rPr lang="ru-RU" sz="1600" dirty="0" smtClean="0"/>
              <a:t>Николаевна </a:t>
            </a:r>
            <a:r>
              <a:rPr lang="ru-RU" sz="1600" dirty="0"/>
              <a:t>родилась 10 апреля 1922 года в деревне </a:t>
            </a:r>
            <a:r>
              <a:rPr lang="ru-RU" sz="1600" dirty="0" err="1"/>
              <a:t>Утозеро</a:t>
            </a:r>
            <a:r>
              <a:rPr lang="ru-RU" sz="1600" dirty="0"/>
              <a:t> </a:t>
            </a:r>
            <a:r>
              <a:rPr lang="ru-RU" sz="1600" dirty="0" err="1"/>
              <a:t>Лодейнопольского</a:t>
            </a:r>
            <a:r>
              <a:rPr lang="ru-RU" sz="1600" dirty="0"/>
              <a:t> района Ленингра­дской области. </a:t>
            </a:r>
          </a:p>
          <a:p>
            <a:pPr marL="0" indent="0">
              <a:buNone/>
            </a:pPr>
            <a:r>
              <a:rPr lang="ru-RU" sz="1600" dirty="0"/>
              <a:t> </a:t>
            </a:r>
            <a:r>
              <a:rPr lang="ru-RU" sz="1600" dirty="0" smtClean="0"/>
              <a:t>        </a:t>
            </a:r>
            <a:r>
              <a:rPr lang="ru-RU" sz="1600" dirty="0"/>
              <a:t>На фронт она попала, когда её было 20 лет. Проходила военную службу в звании ефрейтора во 2 дивизии ВНОС с апреля 1942 года по июль 1945 года. Прабабушка рассказывала, что была </a:t>
            </a:r>
            <a:r>
              <a:rPr lang="ru-RU" sz="1600" dirty="0" smtClean="0"/>
              <a:t>зенитчицей и </a:t>
            </a:r>
            <a:r>
              <a:rPr lang="ru-RU" sz="1600" dirty="0"/>
              <a:t>защищала Москву, сбивала немецкие самолеты. </a:t>
            </a:r>
            <a:endParaRPr lang="ru-RU" sz="1600" dirty="0" smtClean="0"/>
          </a:p>
          <a:p>
            <a:pPr marL="0" indent="0">
              <a:buNone/>
            </a:pPr>
            <a:r>
              <a:rPr lang="ru-RU" sz="1600" dirty="0" smtClean="0"/>
              <a:t>            Однажды ночью, вспоминала прабабушка, услышали гул самолета, это немецкий самолет с опознавательными знаками - красными звездами на крыльях, первая линия обороны его пропустила, а она смогла определить вражеский самолет по звуку мотора,  и отдала приказ сбить его, самолет был сбит. Сначала засомневались и даже испугались, что она сбила свой самолет, но потом выяснилось, что самолет был действительно немецкий и за это бабушке вручили орден-  звезду. Раньше я и не знал, что оказывается моя прабабушка- героиня.. Я горжусь своей прабабушкой, доброй и милой женщиной.                       </a:t>
            </a:r>
          </a:p>
        </p:txBody>
      </p:sp>
      <p:pic>
        <p:nvPicPr>
          <p:cNvPr id="4" name="Рисунок 3" descr="C:\Users\Игорь\Desktop\444.JPG"/>
          <p:cNvPicPr/>
          <p:nvPr/>
        </p:nvPicPr>
        <p:blipFill>
          <a:blip r:embed="rId2" cstate="print"/>
          <a:srcRect/>
          <a:stretch>
            <a:fillRect/>
          </a:stretch>
        </p:blipFill>
        <p:spPr bwMode="auto">
          <a:xfrm>
            <a:off x="6228184" y="908720"/>
            <a:ext cx="2209800" cy="2357755"/>
          </a:xfrm>
          <a:prstGeom prst="rect">
            <a:avLst/>
          </a:prstGeom>
          <a:noFill/>
          <a:ln w="9525">
            <a:noFill/>
            <a:miter lim="800000"/>
            <a:headEnd/>
            <a:tailEnd/>
          </a:ln>
        </p:spPr>
      </p:pic>
      <p:pic>
        <p:nvPicPr>
          <p:cNvPr id="5" name="Рисунок 4" descr="C:\Users\Игорь\Desktop\00000.JPG"/>
          <p:cNvPicPr/>
          <p:nvPr/>
        </p:nvPicPr>
        <p:blipFill>
          <a:blip r:embed="rId3" cstate="print"/>
          <a:srcRect/>
          <a:stretch>
            <a:fillRect/>
          </a:stretch>
        </p:blipFill>
        <p:spPr bwMode="auto">
          <a:xfrm>
            <a:off x="6228184" y="3573016"/>
            <a:ext cx="2352896" cy="2094358"/>
          </a:xfrm>
          <a:prstGeom prst="rect">
            <a:avLst/>
          </a:prstGeom>
          <a:noFill/>
          <a:ln w="9525">
            <a:noFill/>
            <a:miter lim="800000"/>
            <a:headEnd/>
            <a:tailEnd/>
          </a:ln>
        </p:spPr>
      </p:pic>
    </p:spTree>
    <p:extLst>
      <p:ext uri="{BB962C8B-B14F-4D97-AF65-F5344CB8AC3E}">
        <p14:creationId xmlns="" xmlns:p14="http://schemas.microsoft.com/office/powerpoint/2010/main" val="386798876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95536" y="0"/>
            <a:ext cx="8229600" cy="1143000"/>
          </a:xfrm>
        </p:spPr>
        <p:txBody>
          <a:bodyPr>
            <a:normAutofit fontScale="90000"/>
          </a:bodyPr>
          <a:lstStyle/>
          <a:p>
            <a:r>
              <a:rPr lang="ru-RU" b="1" dirty="0">
                <a:solidFill>
                  <a:srgbClr val="002060"/>
                </a:solidFill>
              </a:rPr>
              <a:t>Александр Серафимович </a:t>
            </a:r>
            <a:r>
              <a:rPr lang="ru-RU" b="1" dirty="0" err="1">
                <a:solidFill>
                  <a:srgbClr val="002060"/>
                </a:solidFill>
              </a:rPr>
              <a:t>Минкевич</a:t>
            </a:r>
            <a:r>
              <a:rPr lang="ru-RU" b="1" dirty="0">
                <a:solidFill>
                  <a:srgbClr val="002060"/>
                </a:solidFill>
              </a:rPr>
              <a:t> </a:t>
            </a:r>
          </a:p>
        </p:txBody>
      </p:sp>
      <p:sp>
        <p:nvSpPr>
          <p:cNvPr id="4" name="Объект 3"/>
          <p:cNvSpPr>
            <a:spLocks noGrp="1"/>
          </p:cNvSpPr>
          <p:nvPr>
            <p:ph idx="1"/>
          </p:nvPr>
        </p:nvSpPr>
        <p:spPr>
          <a:xfrm>
            <a:off x="457200" y="836712"/>
            <a:ext cx="5698976" cy="5289451"/>
          </a:xfrm>
        </p:spPr>
        <p:txBody>
          <a:bodyPr>
            <a:normAutofit fontScale="47500" lnSpcReduction="20000"/>
          </a:bodyPr>
          <a:lstStyle/>
          <a:p>
            <a:pPr marL="0" indent="0">
              <a:buNone/>
            </a:pPr>
            <a:r>
              <a:rPr lang="ru-RU" dirty="0" smtClean="0"/>
              <a:t>       </a:t>
            </a:r>
            <a:r>
              <a:rPr lang="ru-RU" sz="3400" dirty="0" smtClean="0"/>
              <a:t>Мой </a:t>
            </a:r>
            <a:r>
              <a:rPr lang="ru-RU" sz="3400" dirty="0"/>
              <a:t>прадедушка Александр Серафимович </a:t>
            </a:r>
            <a:r>
              <a:rPr lang="ru-RU" sz="3400" dirty="0" err="1"/>
              <a:t>Минкевич</a:t>
            </a:r>
            <a:r>
              <a:rPr lang="ru-RU" sz="3400" dirty="0"/>
              <a:t> родился в Минской области, г. </a:t>
            </a:r>
            <a:r>
              <a:rPr lang="ru-RU" sz="3400" dirty="0" err="1"/>
              <a:t>Смолевич</a:t>
            </a:r>
            <a:r>
              <a:rPr lang="ru-RU" sz="3400" dirty="0"/>
              <a:t> в 1921 году.</a:t>
            </a:r>
          </a:p>
          <a:p>
            <a:pPr marL="0" indent="0">
              <a:buNone/>
            </a:pPr>
            <a:r>
              <a:rPr lang="ru-RU" sz="3400" dirty="0" smtClean="0"/>
              <a:t>         </a:t>
            </a:r>
            <a:r>
              <a:rPr lang="ru-RU" sz="3400" dirty="0"/>
              <a:t>В августе 1941 года, как и все молодые ребята, он ушел на войну, защищать нашу Родину. Воевал на Белорусском фронте рядовым. Находясь в разведке, четыре молодых парня захватили немецкий штаб. Началось наступление и они оказались в окружении. Держась до прихода своих войск, они смогли уберечь немецкие карты и документы. Все четверо были представлены к наградам. Прадед был награжден медалью за отвагу. </a:t>
            </a:r>
          </a:p>
          <a:p>
            <a:pPr marL="0" indent="0">
              <a:buNone/>
            </a:pPr>
            <a:r>
              <a:rPr lang="ru-RU" sz="3400" dirty="0" smtClean="0"/>
              <a:t>         </a:t>
            </a:r>
            <a:r>
              <a:rPr lang="ru-RU" sz="3400" dirty="0"/>
              <a:t>Я горжусь тем, что мой прадед освобождал Варшаву и дошел до Берлина. Имел очень много наград: орден «Красной Звезды», орден «Красного Знамени», два ордена «Славы», медаль за «освобождение Берлина».</a:t>
            </a:r>
          </a:p>
          <a:p>
            <a:pPr marL="0" indent="0">
              <a:buNone/>
            </a:pPr>
            <a:r>
              <a:rPr lang="ru-RU" sz="3400" dirty="0" smtClean="0"/>
              <a:t>            </a:t>
            </a:r>
            <a:r>
              <a:rPr lang="ru-RU" sz="3400" dirty="0"/>
              <a:t>В 1944 году его матери, </a:t>
            </a:r>
            <a:r>
              <a:rPr lang="ru-RU" sz="3400" dirty="0" err="1"/>
              <a:t>Минкевич</a:t>
            </a:r>
            <a:r>
              <a:rPr lang="ru-RU" sz="3400" dirty="0"/>
              <a:t> Лукерье Ивановне, пришла похоронка. А он в это время лежал в госпитале в городе Горьком, с ранением головы и ног. И только спустя два года в 1946 г. он вернулся домой. </a:t>
            </a:r>
          </a:p>
          <a:p>
            <a:pPr marL="0" indent="0">
              <a:buNone/>
            </a:pPr>
            <a:r>
              <a:rPr lang="ru-RU" sz="3400" dirty="0" smtClean="0"/>
              <a:t>В </a:t>
            </a:r>
            <a:r>
              <a:rPr lang="ru-RU" sz="3400" dirty="0"/>
              <a:t>1951 г. по вербовке их семья приехала в Карелию в поселок Ильинский, где он и прожил до 1997 года.</a:t>
            </a:r>
          </a:p>
          <a:p>
            <a:pPr marL="0" indent="0">
              <a:buNone/>
            </a:pPr>
            <a:r>
              <a:rPr lang="ru-RU" sz="3400" dirty="0" smtClean="0"/>
              <a:t>        </a:t>
            </a:r>
            <a:r>
              <a:rPr lang="ru-RU" sz="3400" dirty="0"/>
              <a:t>Я горжусь своим прадедом. Вечная память героям и низкий им поклон за наше детство. </a:t>
            </a:r>
          </a:p>
        </p:txBody>
      </p:sp>
      <p:pic>
        <p:nvPicPr>
          <p:cNvPr id="2051" name="Picture 3" descr="IMG"/>
          <p:cNvPicPr>
            <a:picLocks noChangeAspect="1" noChangeArrowheads="1"/>
          </p:cNvPicPr>
          <p:nvPr/>
        </p:nvPicPr>
        <p:blipFill>
          <a:blip r:embed="rId2">
            <a:extLst>
              <a:ext uri="{28A0092B-C50C-407E-A947-70E740481C1C}">
                <a14:useLocalDpi xmlns="" xmlns:a14="http://schemas.microsoft.com/office/drawing/2010/main" val="0"/>
              </a:ext>
            </a:extLst>
          </a:blip>
          <a:srcRect l="52272" t="3773" r="6819" b="5661"/>
          <a:stretch>
            <a:fillRect/>
          </a:stretch>
        </p:blipFill>
        <p:spPr bwMode="auto">
          <a:xfrm>
            <a:off x="6516216" y="2132856"/>
            <a:ext cx="2057400" cy="2743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extLst>
      <p:ext uri="{BB962C8B-B14F-4D97-AF65-F5344CB8AC3E}">
        <p14:creationId xmlns="" xmlns:p14="http://schemas.microsoft.com/office/powerpoint/2010/main" val="13752711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53972" y="188640"/>
            <a:ext cx="8686800" cy="706090"/>
          </a:xfrm>
        </p:spPr>
        <p:txBody>
          <a:bodyPr>
            <a:normAutofit fontScale="90000"/>
          </a:bodyPr>
          <a:lstStyle/>
          <a:p>
            <a:r>
              <a:rPr lang="ru-RU" b="1" dirty="0" smtClean="0">
                <a:solidFill>
                  <a:srgbClr val="002060"/>
                </a:solidFill>
              </a:rPr>
              <a:t>Мои прадеды- герои войны.</a:t>
            </a:r>
            <a:endParaRPr lang="ru-RU" b="1" dirty="0">
              <a:solidFill>
                <a:srgbClr val="002060"/>
              </a:solidFill>
            </a:endParaRPr>
          </a:p>
        </p:txBody>
      </p:sp>
      <p:sp>
        <p:nvSpPr>
          <p:cNvPr id="3" name="Объект 2"/>
          <p:cNvSpPr>
            <a:spLocks noGrp="1"/>
          </p:cNvSpPr>
          <p:nvPr>
            <p:ph idx="1"/>
          </p:nvPr>
        </p:nvSpPr>
        <p:spPr>
          <a:xfrm>
            <a:off x="395536" y="836712"/>
            <a:ext cx="8229600" cy="4741987"/>
          </a:xfrm>
        </p:spPr>
        <p:txBody>
          <a:bodyPr>
            <a:normAutofit fontScale="40000" lnSpcReduction="20000"/>
          </a:bodyPr>
          <a:lstStyle/>
          <a:p>
            <a:pPr marL="0" indent="0">
              <a:buNone/>
            </a:pPr>
            <a:r>
              <a:rPr lang="ru-RU" dirty="0" smtClean="0"/>
              <a:t>      </a:t>
            </a:r>
            <a:r>
              <a:rPr lang="ru-RU" sz="4300" dirty="0" smtClean="0"/>
              <a:t>В </a:t>
            </a:r>
            <a:r>
              <a:rPr lang="ru-RU" sz="4300" dirty="0"/>
              <a:t>июне 1941 года началась самая жестокая и кровавая Великая Отечественная война. Она унесла огромное количество человеческих жизней.</a:t>
            </a:r>
          </a:p>
          <a:p>
            <a:pPr marL="0" indent="0">
              <a:buNone/>
            </a:pPr>
            <a:r>
              <a:rPr lang="ru-RU" sz="4300" dirty="0" smtClean="0"/>
              <a:t>      У </a:t>
            </a:r>
            <a:r>
              <a:rPr lang="ru-RU" sz="4300" dirty="0"/>
              <a:t>меня, как и у всех жителей нашей огромной страны, воевало много родственников. Мой прадедушка- Гуляев Владимир Алексеевич уже в 17 лет ушёл на фронт. Он служил в батальоне аэродромного обслуживания, прадед на машине подвозил снаряды к самолётам. В конце войны при одном из таких рейсов на его глазах взорвался друг, в которого попало взрывной волной от самолётной </a:t>
            </a:r>
            <a:r>
              <a:rPr lang="ru-RU" sz="4300" dirty="0" smtClean="0"/>
              <a:t>бомбёжки</a:t>
            </a:r>
            <a:endParaRPr lang="ru-RU" sz="4300" dirty="0"/>
          </a:p>
          <a:p>
            <a:pPr marL="0" indent="0">
              <a:buNone/>
            </a:pPr>
            <a:r>
              <a:rPr lang="ru-RU" sz="4300" dirty="0" smtClean="0"/>
              <a:t>       </a:t>
            </a:r>
            <a:r>
              <a:rPr lang="ru-RU" sz="4300" dirty="0"/>
              <a:t>Прадед прошёл всю войну до самой победы, был представлен к наградам «За мужество», «За отвагу», «За Варшаву». До 1952 года прадед оставался служить в армии</a:t>
            </a:r>
            <a:r>
              <a:rPr lang="ru-RU" sz="4300" dirty="0" smtClean="0"/>
              <a:t>.</a:t>
            </a:r>
          </a:p>
          <a:p>
            <a:pPr marL="0" indent="0">
              <a:buNone/>
            </a:pPr>
            <a:r>
              <a:rPr lang="ru-RU" sz="4300" dirty="0"/>
              <a:t> </a:t>
            </a:r>
            <a:r>
              <a:rPr lang="ru-RU" sz="4300" dirty="0" smtClean="0"/>
              <a:t>        </a:t>
            </a:r>
            <a:r>
              <a:rPr lang="ru-RU" sz="4300" dirty="0"/>
              <a:t>Второго моего прадедушку звали Ефимов Алексей Михайлович, его два брата служили на фронте. Первый погиб, защищая Ленинград, второй - вернулся домой без ноги. Тяжел был путь к победе, но наши прадеды шли к ней и завоевали мир. Мы должны ценить это.</a:t>
            </a:r>
          </a:p>
          <a:p>
            <a:pPr marL="0" indent="0">
              <a:buNone/>
            </a:pPr>
            <a:r>
              <a:rPr lang="ru-RU" sz="4300" dirty="0" smtClean="0"/>
              <a:t>           Я </a:t>
            </a:r>
            <a:r>
              <a:rPr lang="ru-RU" sz="4300" dirty="0"/>
              <a:t>горжусь своими родственниками. В моей памяти останутся подвиг и мужество людей, которые прошли через все суровые будни войны. Вечная память героям, не вернувшимся с войны, их смерти не были напрасными. Об этом мы должны помнить всю жизнь</a:t>
            </a:r>
            <a:r>
              <a:rPr lang="ru-RU" sz="4300" dirty="0" smtClean="0"/>
              <a:t>.                     </a:t>
            </a:r>
            <a:endParaRPr lang="ru-RU" sz="4300" dirty="0"/>
          </a:p>
          <a:p>
            <a:pPr marL="0" indent="0">
              <a:buNone/>
            </a:pPr>
            <a:r>
              <a:rPr lang="ru-RU" sz="5000" b="1" dirty="0"/>
              <a:t> </a:t>
            </a:r>
            <a:r>
              <a:rPr lang="ru-RU" sz="5000" b="1" dirty="0" smtClean="0"/>
              <a:t>                                                                                                  </a:t>
            </a:r>
          </a:p>
          <a:p>
            <a:pPr marL="0" indent="0">
              <a:buNone/>
            </a:pPr>
            <a:endParaRPr lang="ru-RU" dirty="0"/>
          </a:p>
          <a:p>
            <a:endParaRPr lang="ru-RU" dirty="0"/>
          </a:p>
        </p:txBody>
      </p:sp>
    </p:spTree>
    <p:extLst>
      <p:ext uri="{BB962C8B-B14F-4D97-AF65-F5344CB8AC3E}">
        <p14:creationId xmlns="" xmlns:p14="http://schemas.microsoft.com/office/powerpoint/2010/main" val="6219460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solidFill>
                  <a:srgbClr val="002060"/>
                </a:solidFill>
                <a:latin typeface="Franklin Gothic Medium" pitchFamily="34" charset="0"/>
              </a:rPr>
              <a:t>Татарский Павел Иванович  </a:t>
            </a:r>
            <a:endParaRPr lang="ru-RU" dirty="0">
              <a:solidFill>
                <a:srgbClr val="002060"/>
              </a:solidFill>
              <a:latin typeface="Franklin Gothic Medium" pitchFamily="34" charset="0"/>
            </a:endParaRPr>
          </a:p>
        </p:txBody>
      </p:sp>
      <p:sp>
        <p:nvSpPr>
          <p:cNvPr id="3" name="Объект 2"/>
          <p:cNvSpPr>
            <a:spLocks noGrp="1"/>
          </p:cNvSpPr>
          <p:nvPr>
            <p:ph idx="1"/>
          </p:nvPr>
        </p:nvSpPr>
        <p:spPr>
          <a:xfrm>
            <a:off x="467544" y="1103225"/>
            <a:ext cx="5987008" cy="4525963"/>
          </a:xfrm>
        </p:spPr>
        <p:txBody>
          <a:bodyPr>
            <a:normAutofit fontScale="62500" lnSpcReduction="20000"/>
          </a:bodyPr>
          <a:lstStyle/>
          <a:p>
            <a:pPr marL="0" indent="0">
              <a:buNone/>
            </a:pPr>
            <a:r>
              <a:rPr lang="ru-RU" dirty="0" smtClean="0"/>
              <a:t>  День </a:t>
            </a:r>
            <a:r>
              <a:rPr lang="ru-RU" dirty="0"/>
              <a:t>Победы!  Как много это слово значит для всего нашего народа. Сколько людей погибло, защищая нашу Родину, чтобы мы, дети и внуки, спокойно жили, учились и работали.</a:t>
            </a:r>
          </a:p>
          <a:p>
            <a:pPr marL="0" indent="0">
              <a:buNone/>
            </a:pPr>
            <a:r>
              <a:rPr lang="ru-RU" dirty="0" smtClean="0"/>
              <a:t>   Мой </a:t>
            </a:r>
            <a:r>
              <a:rPr lang="ru-RU" dirty="0"/>
              <a:t>прадед  Павел Иванович тоже воевал, он прошёл финскую войну, а в сорок первом ушёл на фронт защищать Родину от немецко-фашистских захватчиков. И там же в сорок первом году пропал без вести. Ему было всего 28 лет.</a:t>
            </a:r>
          </a:p>
          <a:p>
            <a:pPr marL="0" indent="0">
              <a:buNone/>
            </a:pPr>
            <a:r>
              <a:rPr lang="ru-RU" dirty="0" smtClean="0"/>
              <a:t>   К </a:t>
            </a:r>
            <a:r>
              <a:rPr lang="ru-RU" dirty="0"/>
              <a:t>большому сожалению, мы ничего больше не знаем о моём прадеде, но очень благодарны всем тем, кто выжил и тем, кто так и не вернулся с этой страшной кровопролитной войны. Низкий поклон всем героям, прошедшим войну, и труженикам тыла, партизанам!  Давайте помнить об этом и ценить каждый день мирной жизни</a:t>
            </a:r>
            <a:r>
              <a:rPr lang="ru-RU" dirty="0" smtClean="0"/>
              <a:t>.</a:t>
            </a:r>
          </a:p>
          <a:p>
            <a:pPr marL="0" indent="0">
              <a:buNone/>
            </a:pPr>
            <a:r>
              <a:rPr lang="ru-RU" dirty="0"/>
              <a:t> </a:t>
            </a:r>
            <a:r>
              <a:rPr lang="ru-RU" dirty="0" smtClean="0"/>
              <a:t>                                  </a:t>
            </a:r>
            <a:endParaRPr lang="ru-RU" b="1" dirty="0"/>
          </a:p>
        </p:txBody>
      </p:sp>
      <p:pic>
        <p:nvPicPr>
          <p:cNvPr id="4098" name="Picture 2"/>
          <p:cNvPicPr>
            <a:picLocks noChangeAspect="1" noChangeArrowheads="1"/>
          </p:cNvPicPr>
          <p:nvPr/>
        </p:nvPicPr>
        <p:blipFill>
          <a:blip r:embed="rId2">
            <a:extLst>
              <a:ext uri="{28A0092B-C50C-407E-A947-70E740481C1C}">
                <a14:useLocalDpi xmlns="" xmlns:a14="http://schemas.microsoft.com/office/drawing/2010/main" val="0"/>
              </a:ext>
            </a:extLst>
          </a:blip>
          <a:srcRect/>
          <a:stretch>
            <a:fillRect/>
          </a:stretch>
        </p:blipFill>
        <p:spPr bwMode="auto">
          <a:xfrm>
            <a:off x="6309606" y="1268760"/>
            <a:ext cx="2571780" cy="4194895"/>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260489748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95536" y="0"/>
            <a:ext cx="8229600" cy="1143000"/>
          </a:xfrm>
        </p:spPr>
        <p:txBody>
          <a:bodyPr/>
          <a:lstStyle/>
          <a:p>
            <a:r>
              <a:rPr lang="ru-RU" b="1" dirty="0">
                <a:solidFill>
                  <a:srgbClr val="002060"/>
                </a:solidFill>
              </a:rPr>
              <a:t>Фёдор Фёдорович Пятенко </a:t>
            </a:r>
          </a:p>
        </p:txBody>
      </p:sp>
      <p:sp>
        <p:nvSpPr>
          <p:cNvPr id="3" name="Объект 2"/>
          <p:cNvSpPr>
            <a:spLocks noGrp="1"/>
          </p:cNvSpPr>
          <p:nvPr>
            <p:ph idx="1"/>
          </p:nvPr>
        </p:nvSpPr>
        <p:spPr>
          <a:xfrm>
            <a:off x="467544" y="908720"/>
            <a:ext cx="5915000" cy="5073427"/>
          </a:xfrm>
        </p:spPr>
        <p:txBody>
          <a:bodyPr>
            <a:noAutofit/>
          </a:bodyPr>
          <a:lstStyle/>
          <a:p>
            <a:pPr marL="0" indent="0">
              <a:buNone/>
            </a:pPr>
            <a:r>
              <a:rPr lang="ru-RU" sz="2300" dirty="0"/>
              <a:t>Мой прадед Фёдор Фёдорович Пятенко родился 19 декабря 1918 года на Украине. В 1939 году его призвали в армию, а в 1941 началась война. Прадедушка воевал в Мурманске, был зенитчиком. В 1945 году его перебросили на японскую войну, где он и провоевал до 1947 года. </a:t>
            </a:r>
            <a:endParaRPr lang="ru-RU" sz="2300" dirty="0" smtClean="0"/>
          </a:p>
          <a:p>
            <a:pPr marL="0" indent="0">
              <a:buNone/>
            </a:pPr>
            <a:r>
              <a:rPr lang="ru-RU" sz="2300" dirty="0"/>
              <a:t> У него было множество боевых наград, орденов и медалей. Прадедушка вернулся с войны живым и невредимым, построил дом, вырастил двух дочерей и сына. От нас он ушёл в 81 год, было это в 2000 году.</a:t>
            </a:r>
          </a:p>
        </p:txBody>
      </p:sp>
      <p:pic>
        <p:nvPicPr>
          <p:cNvPr id="5122" name="Picture 2"/>
          <p:cNvPicPr>
            <a:picLocks noChangeAspect="1" noChangeArrowheads="1"/>
          </p:cNvPicPr>
          <p:nvPr/>
        </p:nvPicPr>
        <p:blipFill>
          <a:blip r:embed="rId2">
            <a:extLst>
              <a:ext uri="{28A0092B-C50C-407E-A947-70E740481C1C}">
                <a14:useLocalDpi xmlns="" xmlns:a14="http://schemas.microsoft.com/office/drawing/2010/main" val="0"/>
              </a:ext>
            </a:extLst>
          </a:blip>
          <a:srcRect/>
          <a:stretch>
            <a:fillRect/>
          </a:stretch>
        </p:blipFill>
        <p:spPr bwMode="auto">
          <a:xfrm>
            <a:off x="6570209" y="1628800"/>
            <a:ext cx="2088232" cy="3204356"/>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Tree>
    <p:extLst>
      <p:ext uri="{BB962C8B-B14F-4D97-AF65-F5344CB8AC3E}">
        <p14:creationId xmlns="" xmlns:p14="http://schemas.microsoft.com/office/powerpoint/2010/main" val="352867437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99392"/>
            <a:ext cx="8229600" cy="1143000"/>
          </a:xfrm>
        </p:spPr>
        <p:txBody>
          <a:bodyPr/>
          <a:lstStyle/>
          <a:p>
            <a:r>
              <a:rPr lang="ru-RU" b="1" dirty="0">
                <a:solidFill>
                  <a:srgbClr val="002060"/>
                </a:solidFill>
              </a:rPr>
              <a:t>Карпин Виктор </a:t>
            </a:r>
            <a:r>
              <a:rPr lang="ru-RU" b="1" dirty="0" smtClean="0">
                <a:solidFill>
                  <a:srgbClr val="002060"/>
                </a:solidFill>
              </a:rPr>
              <a:t>Филиппович</a:t>
            </a:r>
            <a:endParaRPr lang="ru-RU" b="1" dirty="0">
              <a:solidFill>
                <a:srgbClr val="002060"/>
              </a:solidFill>
            </a:endParaRPr>
          </a:p>
        </p:txBody>
      </p:sp>
      <p:sp>
        <p:nvSpPr>
          <p:cNvPr id="3" name="Объект 2"/>
          <p:cNvSpPr>
            <a:spLocks noGrp="1"/>
          </p:cNvSpPr>
          <p:nvPr>
            <p:ph idx="1"/>
          </p:nvPr>
        </p:nvSpPr>
        <p:spPr>
          <a:xfrm>
            <a:off x="323528" y="764704"/>
            <a:ext cx="8568952" cy="4824536"/>
          </a:xfrm>
        </p:spPr>
        <p:txBody>
          <a:bodyPr>
            <a:normAutofit fontScale="62500" lnSpcReduction="20000"/>
          </a:bodyPr>
          <a:lstStyle/>
          <a:p>
            <a:pPr marL="0" indent="0">
              <a:buNone/>
            </a:pPr>
            <a:r>
              <a:rPr lang="ru-RU" dirty="0" smtClean="0"/>
              <a:t>    На </a:t>
            </a:r>
            <a:r>
              <a:rPr lang="ru-RU" dirty="0"/>
              <a:t>берегу Онежского озера в деревне </a:t>
            </a:r>
            <a:r>
              <a:rPr lang="ru-RU" dirty="0" err="1"/>
              <a:t>Вигово</a:t>
            </a:r>
            <a:r>
              <a:rPr lang="ru-RU" dirty="0"/>
              <a:t> Медвежьегорского района Карельской АСССР 23 ноября 1924 года родился мой прадед Карпин Виктор Филиппович.</a:t>
            </a:r>
          </a:p>
          <a:p>
            <a:pPr marL="0" indent="0">
              <a:buNone/>
            </a:pPr>
            <a:r>
              <a:rPr lang="ru-RU" dirty="0" smtClean="0"/>
              <a:t>    Когда </a:t>
            </a:r>
            <a:r>
              <a:rPr lang="ru-RU" dirty="0"/>
              <a:t>началась, Великая Отечественная война в 1942 году прадед ушёл на фронт. На фронте он был связным. Прадед рассказывал, что якобы от Сталинграда (Волгоград в наше время) до Берлина он прополз на животе. Дойдя до Берлина, расписался на Рейхстаге. За победу над фашистами он был награждён «Орденом Красной Звезды» и медалями «За отвагу»</a:t>
            </a:r>
          </a:p>
          <a:p>
            <a:pPr marL="0" indent="0">
              <a:buNone/>
            </a:pPr>
            <a:r>
              <a:rPr lang="ru-RU" dirty="0" smtClean="0"/>
              <a:t>     После </a:t>
            </a:r>
            <a:r>
              <a:rPr lang="ru-RU" dirty="0"/>
              <a:t>войны прадед выучился, женился и работал председателем колхоза, а затем работал в лесной промышленности. Был награждён медалью «Ветеран труда».</a:t>
            </a:r>
          </a:p>
          <a:p>
            <a:pPr marL="0" indent="0">
              <a:buNone/>
            </a:pPr>
            <a:r>
              <a:rPr lang="ru-RU" dirty="0" smtClean="0"/>
              <a:t>     В </a:t>
            </a:r>
            <a:r>
              <a:rPr lang="ru-RU" dirty="0"/>
              <a:t>мирное время на День Победы прадеда наградили медалью «25 лет Великой Отечественной войны» и «50 лет вооружённых сил». Умер прадед 10 ноября 1978 года и похоронен на Ильинском </a:t>
            </a:r>
            <a:r>
              <a:rPr lang="ru-RU" dirty="0" smtClean="0"/>
              <a:t>кладбище</a:t>
            </a:r>
          </a:p>
          <a:p>
            <a:pPr marL="0" indent="0">
              <a:buNone/>
            </a:pPr>
            <a:r>
              <a:rPr lang="ru-RU" dirty="0"/>
              <a:t> </a:t>
            </a:r>
            <a:r>
              <a:rPr lang="ru-RU" dirty="0" smtClean="0"/>
              <a:t>                                                                                                            </a:t>
            </a:r>
            <a:endParaRPr lang="ru-RU" b="1" dirty="0"/>
          </a:p>
        </p:txBody>
      </p:sp>
    </p:spTree>
    <p:extLst>
      <p:ext uri="{BB962C8B-B14F-4D97-AF65-F5344CB8AC3E}">
        <p14:creationId xmlns="" xmlns:p14="http://schemas.microsoft.com/office/powerpoint/2010/main" val="423912896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95536" y="-99392"/>
            <a:ext cx="8229600" cy="1143000"/>
          </a:xfrm>
        </p:spPr>
        <p:txBody>
          <a:bodyPr/>
          <a:lstStyle/>
          <a:p>
            <a:r>
              <a:rPr lang="ru-RU" b="1" dirty="0">
                <a:solidFill>
                  <a:srgbClr val="002060"/>
                </a:solidFill>
              </a:rPr>
              <a:t>Иван Васильевич Исаков</a:t>
            </a:r>
          </a:p>
        </p:txBody>
      </p:sp>
      <p:pic>
        <p:nvPicPr>
          <p:cNvPr id="8194" name="Picture 2"/>
          <p:cNvPicPr>
            <a:picLocks noGrp="1" noChangeAspect="1" noChangeArrowheads="1"/>
          </p:cNvPicPr>
          <p:nvPr>
            <p:ph idx="1"/>
          </p:nvPr>
        </p:nvPicPr>
        <p:blipFill>
          <a:blip r:embed="rId2">
            <a:extLst>
              <a:ext uri="{28A0092B-C50C-407E-A947-70E740481C1C}">
                <a14:useLocalDpi xmlns="" xmlns:a14="http://schemas.microsoft.com/office/drawing/2010/main" val="0"/>
              </a:ext>
            </a:extLst>
          </a:blip>
          <a:srcRect/>
          <a:stretch>
            <a:fillRect/>
          </a:stretch>
        </p:blipFill>
        <p:spPr bwMode="auto">
          <a:xfrm>
            <a:off x="4139952" y="5055268"/>
            <a:ext cx="1224136" cy="180273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4" name="Прямоугольник 3"/>
          <p:cNvSpPr/>
          <p:nvPr/>
        </p:nvSpPr>
        <p:spPr>
          <a:xfrm>
            <a:off x="303604" y="620688"/>
            <a:ext cx="8588876" cy="4832092"/>
          </a:xfrm>
          <a:prstGeom prst="rect">
            <a:avLst/>
          </a:prstGeom>
        </p:spPr>
        <p:txBody>
          <a:bodyPr wrap="square">
            <a:spAutoFit/>
          </a:bodyPr>
          <a:lstStyle/>
          <a:p>
            <a:r>
              <a:rPr lang="ru-RU" sz="1600" dirty="0"/>
              <a:t>В девятнадцать лет пришла повестка </a:t>
            </a:r>
            <a:r>
              <a:rPr lang="ru-RU" sz="1600" dirty="0" smtClean="0"/>
              <a:t>деду на войну,  и ушёл он из </a:t>
            </a:r>
            <a:r>
              <a:rPr lang="ru-RU" sz="1600" dirty="0"/>
              <a:t>родительского дома на целых пять лет. Лишь в 194 6 году вернулся он назад израненный, но живой. Прадедушка прошел войну от Карелии до Берлина. За время войны был награжден четырьмя орденами и медалями.</a:t>
            </a:r>
          </a:p>
          <a:p>
            <a:r>
              <a:rPr lang="ru-RU" sz="1600" dirty="0"/>
              <a:t>        Война для него началась на Карельском фронте. Два года воевал он здесь, защищал от врагов северный порт нашей страны. За боевые действия в Карелии получил первую свою медаль.</a:t>
            </a:r>
          </a:p>
          <a:p>
            <a:r>
              <a:rPr lang="ru-RU" sz="1600" dirty="0" smtClean="0"/>
              <a:t>       В </a:t>
            </a:r>
            <a:r>
              <a:rPr lang="ru-RU" sz="1600" dirty="0"/>
              <a:t>1943 году его часть перебросили на 4-й Украинский фронт, где шли тяжелые кровопролитные бои. Немцы цеплялись за каждую пядь земли, но чужая для них была та земля. Так было и под Севастополем, Бой шел жестокий, но высоту взять надо было, во что бы, то ни стало. Враг не давал головы поднять, настолько сильный вел огонь. Высоту, конечно, взяли, но прадедушке штурмовать ее не пришлось. Разрывной пулей ранило в ногу, до самой ночи пришлось лежать ему в траншее. Четыре месяца лежал в госпитале, а когда вернулся, товарищи поздравили его с наградой - орденом «Красной Звезды».</a:t>
            </a:r>
          </a:p>
          <a:p>
            <a:r>
              <a:rPr lang="ru-RU" sz="1600" dirty="0"/>
              <a:t>         Принимал участия в боях под Кенигсбергом. Был контужен и ранен в две ноги. В госпиталь привезли в бессознательном состоянии. Несколько дней не приходил в себя, но молодой организм выдержал. Не хотелось умирать, ох как не хотелось. Это состояние испытываешь, когда лицом к лицу сталкиваешься со смертью. В бою как-то об этом не думается. За    бой   под    Кенигсбергом   наградили    прадедушку орденом «Отечественной войны второй </a:t>
            </a:r>
            <a:r>
              <a:rPr lang="ru-RU" dirty="0"/>
              <a:t>степени</a:t>
            </a:r>
            <a:r>
              <a:rPr lang="ru-RU" dirty="0" smtClean="0"/>
              <a:t>».</a:t>
            </a:r>
          </a:p>
          <a:p>
            <a:r>
              <a:rPr lang="ru-RU" b="1" dirty="0"/>
              <a:t> </a:t>
            </a:r>
            <a:r>
              <a:rPr lang="ru-RU" b="1" dirty="0" smtClean="0"/>
              <a:t>                                                                                                                     </a:t>
            </a:r>
            <a:endParaRPr lang="ru-RU" b="1" dirty="0"/>
          </a:p>
        </p:txBody>
      </p:sp>
    </p:spTree>
    <p:extLst>
      <p:ext uri="{BB962C8B-B14F-4D97-AF65-F5344CB8AC3E}">
        <p14:creationId xmlns="" xmlns:p14="http://schemas.microsoft.com/office/powerpoint/2010/main" val="1965538196"/>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2_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260</TotalTime>
  <Words>2523</Words>
  <Application>Microsoft Office PowerPoint</Application>
  <PresentationFormat>Экран (4:3)</PresentationFormat>
  <Paragraphs>96</Paragraphs>
  <Slides>18</Slides>
  <Notes>0</Notes>
  <HiddenSlides>0</HiddenSlides>
  <MMClips>0</MMClips>
  <ScaleCrop>false</ScaleCrop>
  <HeadingPairs>
    <vt:vector size="4" baseType="variant">
      <vt:variant>
        <vt:lpstr>Тема</vt:lpstr>
      </vt:variant>
      <vt:variant>
        <vt:i4>2</vt:i4>
      </vt:variant>
      <vt:variant>
        <vt:lpstr>Заголовки слайдов</vt:lpstr>
      </vt:variant>
      <vt:variant>
        <vt:i4>18</vt:i4>
      </vt:variant>
    </vt:vector>
  </HeadingPairs>
  <TitlesOfParts>
    <vt:vector size="20" baseType="lpstr">
      <vt:lpstr>Тема Office</vt:lpstr>
      <vt:lpstr>2_Тема Office</vt:lpstr>
      <vt:lpstr>      ПРОЕКТ на тему «ОНИ ЗАЩИЩАЛИ РОДИНУ» </vt:lpstr>
      <vt:lpstr>   Война великая была И долго шла она. И не забыть нам никогда Те худшие года. Враг был силён, Но мы сильней. Победа к нам пришла! И я хочу, чтоб никогда К нам не пришла война.                                  Мартенов Вадим     </vt:lpstr>
      <vt:lpstr>Васильева Тамара Николаевна </vt:lpstr>
      <vt:lpstr>Александр Серафимович Минкевич </vt:lpstr>
      <vt:lpstr>Мои прадеды- герои войны.</vt:lpstr>
      <vt:lpstr>Татарский Павел Иванович  </vt:lpstr>
      <vt:lpstr>Фёдор Фёдорович Пятенко </vt:lpstr>
      <vt:lpstr>Карпин Виктор Филиппович</vt:lpstr>
      <vt:lpstr>Иван Васильевич Исаков</vt:lpstr>
      <vt:lpstr>Руджиев Владимир Петрович</vt:lpstr>
      <vt:lpstr>Жуковская Вера Филипповна</vt:lpstr>
      <vt:lpstr>  Мартыновы Ирина Федоровна и Павел Викторович</vt:lpstr>
      <vt:lpstr>Слайд 13</vt:lpstr>
      <vt:lpstr>     </vt:lpstr>
      <vt:lpstr>Слайд 15</vt:lpstr>
      <vt:lpstr> Леселидзе Виктор Николаевич </vt:lpstr>
      <vt:lpstr>Мошкин  Александр Иванович</vt:lpstr>
      <vt:lpstr>Помните! Через века, через года,- помните! О тех, кто уже не придет никогда,- помните! Не плачьте! В горле сдержите стоны, горькие стоны. Памяти павших будьте достойны! Вечно достойны! Хлебом и песней, мечтой и стихами, жизнью просторной, Каждой секундой, каждым дыханьем будьте достойны!                                    (Р.Рождественский)</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Шаблон «Победа»</dc:title>
  <dc:creator>Ольга Михайловна</dc:creator>
  <cp:lastModifiedBy>учитель</cp:lastModifiedBy>
  <cp:revision>29</cp:revision>
  <dcterms:created xsi:type="dcterms:W3CDTF">2014-04-19T22:26:41Z</dcterms:created>
  <dcterms:modified xsi:type="dcterms:W3CDTF">2017-11-30T15:37:43Z</dcterms:modified>
</cp:coreProperties>
</file>