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16"/>
  </p:notesMasterIdLst>
  <p:sldIdLst>
    <p:sldId id="311" r:id="rId2"/>
    <p:sldId id="330" r:id="rId3"/>
    <p:sldId id="314" r:id="rId4"/>
    <p:sldId id="357" r:id="rId5"/>
    <p:sldId id="384" r:id="rId6"/>
    <p:sldId id="358" r:id="rId7"/>
    <p:sldId id="391" r:id="rId8"/>
    <p:sldId id="361" r:id="rId9"/>
    <p:sldId id="394" r:id="rId10"/>
    <p:sldId id="395" r:id="rId11"/>
    <p:sldId id="397" r:id="rId12"/>
    <p:sldId id="398" r:id="rId13"/>
    <p:sldId id="399" r:id="rId14"/>
    <p:sldId id="39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2B03F5"/>
    <a:srgbClr val="1B184E"/>
    <a:srgbClr val="FF9900"/>
    <a:srgbClr val="299410"/>
    <a:srgbClr val="8DF076"/>
    <a:srgbClr val="FF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6" autoAdjust="0"/>
    <p:restoredTop sz="96727" autoAdjust="0"/>
  </p:normalViewPr>
  <p:slideViewPr>
    <p:cSldViewPr>
      <p:cViewPr>
        <p:scale>
          <a:sx n="66" d="100"/>
          <a:sy n="66" d="100"/>
        </p:scale>
        <p:origin x="-576" y="-180"/>
      </p:cViewPr>
      <p:guideLst>
        <p:guide orient="horz" pos="21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9D1371C-8998-4AB3-9113-F6339657C4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58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0FE7BA6-591C-4268-9BED-135C05961F12}" type="slidenum">
              <a:rPr lang="ru-RU" smtClean="0"/>
              <a:pPr eaLnBrk="1" hangingPunct="1"/>
              <a:t>1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       	</a:t>
            </a: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9B2895-B25E-49FE-9AD3-60C2715F7D39}" type="slidenum">
              <a:rPr lang="ru-RU" smtClean="0"/>
              <a:pPr eaLnBrk="1" hangingPunct="1"/>
              <a:t>10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15AC5F3-B245-44BA-8BB1-64FADEB037F1}" type="slidenum">
              <a:rPr lang="ru-RU" smtClean="0"/>
              <a:pPr eaLnBrk="1" hangingPunct="1"/>
              <a:t>2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B58B22-D617-4D99-A64B-09C238E0C323}" type="slidenum">
              <a:rPr lang="ru-RU" smtClean="0"/>
              <a:pPr eaLnBrk="1" hangingPunct="1"/>
              <a:t>3</a:t>
            </a:fld>
            <a:endParaRPr lang="ru-RU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306DC3-2D44-4668-9B96-6AC0DFE97A36}" type="slidenum">
              <a:rPr lang="ru-RU" smtClean="0"/>
              <a:pPr eaLnBrk="1" hangingPunct="1"/>
              <a:t>4</a:t>
            </a:fld>
            <a:endParaRPr lang="ru-RU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92F881-8BBD-46EA-A4E2-4F9C5679588F}" type="slidenum">
              <a:rPr lang="ru-RU" smtClean="0"/>
              <a:pPr eaLnBrk="1" hangingPunct="1"/>
              <a:t>5</a:t>
            </a:fld>
            <a:endParaRPr lang="ru-R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	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1670DCB-4629-4A75-AA9F-47F5AEF95615}" type="slidenum">
              <a:rPr lang="ru-RU" smtClean="0"/>
              <a:pPr eaLnBrk="1" hangingPunct="1"/>
              <a:t>6</a:t>
            </a:fld>
            <a:endParaRPr lang="ru-RU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C180853-AACF-4720-9406-38646A00F76F}" type="slidenum">
              <a:rPr lang="ru-RU" smtClean="0"/>
              <a:pPr eaLnBrk="1" hangingPunct="1"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81FDAD-E96D-4DE6-821C-CF5CBF3BF04E}" type="slidenum">
              <a:rPr lang="ru-RU" smtClean="0"/>
              <a:pPr eaLnBrk="1" hangingPunct="1"/>
              <a:t>8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AE7A23B-5B03-464E-BCF3-D0AA3EBA3E22}" type="slidenum">
              <a:rPr lang="ru-RU" smtClean="0"/>
              <a:pPr eaLnBrk="1" hangingPunct="1"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4A35C9A-D277-4929-9370-B7261BAB3E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28277E-D01D-46C9-AA0C-0798456377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C9E7485-D43F-4365-85CD-D2068E51BF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B3331-6893-4070-9EC9-A851C601F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21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E9A5A-FBC3-47A1-83E2-ABC32C842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40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62F57E-9492-4B77-87D5-2AFD0F6F96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CE97396-0CF9-4A27-8F40-5729B7D5FD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8C6B8E-3AD6-434B-9603-A986D20BB6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13506FC-3F98-4B4F-825D-CCB826658C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9A4E5FE-D7E1-4B0A-911D-E8EFB16775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2BC039F-1BF7-4145-9C0F-1844BF9F79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AA5A9CF-438A-4C31-8232-76E0ECABD1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54A1507-5919-4024-94C7-FCD08A881A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14E226D-8EB3-476B-A563-DAACE8D899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598290" y="1268760"/>
            <a:ext cx="7188523" cy="3503861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6600" b="1" dirty="0" smtClean="0">
                <a:solidFill>
                  <a:srgbClr val="2B03F5"/>
                </a:solidFill>
              </a:rPr>
              <a:t>   </a:t>
            </a:r>
            <a:r>
              <a:rPr lang="ru-RU" sz="6600" b="1" dirty="0" smtClean="0">
                <a:solidFill>
                  <a:srgbClr val="2B03F5"/>
                </a:solidFill>
              </a:rPr>
              <a:t/>
            </a:r>
            <a:br>
              <a:rPr lang="ru-RU" sz="6600" b="1" dirty="0" smtClean="0">
                <a:solidFill>
                  <a:srgbClr val="2B03F5"/>
                </a:solidFill>
              </a:rPr>
            </a:br>
            <a:r>
              <a:rPr lang="ru-RU" sz="6600" dirty="0">
                <a:solidFill>
                  <a:srgbClr val="2B03F5"/>
                </a:solidFill>
              </a:rPr>
              <a:t/>
            </a:r>
            <a:br>
              <a:rPr lang="ru-RU" sz="6600" dirty="0">
                <a:solidFill>
                  <a:srgbClr val="2B03F5"/>
                </a:solidFill>
              </a:rPr>
            </a:br>
            <a:r>
              <a:rPr lang="ru-RU" sz="6600" b="1" dirty="0" smtClean="0">
                <a:solidFill>
                  <a:srgbClr val="2B03F5"/>
                </a:solidFill>
              </a:rPr>
              <a:t> </a:t>
            </a:r>
            <a:endParaRPr lang="ru-RU" sz="6600" b="1" dirty="0" smtClean="0">
              <a:solidFill>
                <a:srgbClr val="2B03F5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1747838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1274762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14890" y="1340768"/>
            <a:ext cx="651422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Структура</a:t>
            </a:r>
            <a:b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современного </a:t>
            </a:r>
            <a:b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урока </a:t>
            </a: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 </a:t>
            </a:r>
            <a:b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</a:t>
            </a: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ФГОС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6988"/>
            <a:ext cx="9144000" cy="1008063"/>
          </a:xfrm>
          <a:solidFill>
            <a:srgbClr val="8DF076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ru-RU" sz="2700" b="1" dirty="0" smtClean="0"/>
              <a:t>      В жизни постоянно приходится решать проблемы!</a:t>
            </a:r>
            <a:br>
              <a:rPr lang="ru-RU" sz="2700" b="1" dirty="0" smtClean="0"/>
            </a:br>
            <a:r>
              <a:rPr lang="ru-RU" sz="2700" b="1" dirty="0" smtClean="0"/>
              <a:t>                     </a:t>
            </a:r>
            <a:r>
              <a:rPr lang="ru-RU" sz="3200" b="1" dirty="0" smtClean="0"/>
              <a:t>А учит ли этому школа?</a:t>
            </a:r>
            <a:r>
              <a:rPr lang="ru-RU" sz="3700" dirty="0" smtClean="0"/>
              <a:t> 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35600" y="1484313"/>
            <a:ext cx="3708400" cy="4776787"/>
          </a:xfrm>
          <a:solidFill>
            <a:srgbClr val="FDF7C7"/>
          </a:solidFill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800" smtClean="0"/>
              <a:t>   </a:t>
            </a:r>
            <a:r>
              <a:rPr lang="ru-RU" sz="2400" b="1" smtClean="0"/>
              <a:t>Структура традиционного урока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1. </a:t>
            </a:r>
            <a:r>
              <a:rPr lang="ru-RU" sz="2400" b="1" smtClean="0">
                <a:solidFill>
                  <a:srgbClr val="FF3300"/>
                </a:solidFill>
              </a:rPr>
              <a:t>Учитель</a:t>
            </a:r>
            <a:r>
              <a:rPr lang="ru-RU" sz="2400" smtClean="0"/>
              <a:t> проверяет д/з </a:t>
            </a:r>
            <a:r>
              <a:rPr lang="ru-RU" sz="2400" smtClean="0">
                <a:solidFill>
                  <a:srgbClr val="299410"/>
                </a:solidFill>
              </a:rPr>
              <a:t>учеников.</a:t>
            </a:r>
            <a:endParaRPr lang="ru-RU" sz="24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2. </a:t>
            </a:r>
            <a:r>
              <a:rPr lang="ru-RU" sz="2400" b="1" smtClean="0">
                <a:solidFill>
                  <a:srgbClr val="FF3300"/>
                </a:solidFill>
              </a:rPr>
              <a:t>Учитель</a:t>
            </a:r>
            <a:r>
              <a:rPr lang="ru-RU" sz="2400" smtClean="0">
                <a:solidFill>
                  <a:srgbClr val="FF3300"/>
                </a:solidFill>
              </a:rPr>
              <a:t> </a:t>
            </a:r>
            <a:r>
              <a:rPr lang="ru-RU" sz="2400" smtClean="0"/>
              <a:t>объявляет новую тему.</a:t>
            </a:r>
            <a:endParaRPr lang="ru-RU" sz="24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3. </a:t>
            </a:r>
            <a:r>
              <a:rPr lang="ru-RU" sz="2400" b="1" smtClean="0">
                <a:solidFill>
                  <a:srgbClr val="FF3300"/>
                </a:solidFill>
              </a:rPr>
              <a:t>Учитель</a:t>
            </a:r>
            <a:r>
              <a:rPr lang="ru-RU" sz="2400" b="1" smtClean="0"/>
              <a:t> </a:t>
            </a:r>
            <a:r>
              <a:rPr lang="ru-RU" sz="2400" smtClean="0"/>
              <a:t>объясняет новую тему.</a:t>
            </a:r>
            <a:endParaRPr lang="ru-RU" sz="24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4. </a:t>
            </a:r>
            <a:r>
              <a:rPr lang="ru-RU" sz="2400" b="1" smtClean="0">
                <a:solidFill>
                  <a:srgbClr val="FF3300"/>
                </a:solidFill>
              </a:rPr>
              <a:t>Учитель</a:t>
            </a:r>
            <a:r>
              <a:rPr lang="ru-RU" sz="2400" smtClean="0"/>
              <a:t> организует закрепление знаний </a:t>
            </a:r>
            <a:r>
              <a:rPr lang="ru-RU" sz="2400" smtClean="0">
                <a:solidFill>
                  <a:srgbClr val="299410"/>
                </a:solidFill>
              </a:rPr>
              <a:t>учениками.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79388" y="1196975"/>
            <a:ext cx="4897437" cy="5472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2400"/>
              <a:t>    </a:t>
            </a:r>
            <a:r>
              <a:rPr lang="ru-RU" sz="2400" b="1"/>
              <a:t>Решение проблем в жизни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ru-RU" sz="2400"/>
              <a:t>Жизнь ставит </a:t>
            </a:r>
            <a:r>
              <a:rPr lang="ru-RU" sz="2400" b="1">
                <a:solidFill>
                  <a:srgbClr val="00CC00"/>
                </a:solidFill>
              </a:rPr>
              <a:t>нас</a:t>
            </a:r>
            <a:r>
              <a:rPr lang="ru-RU" sz="2400"/>
              <a:t> в ситуацию затруднения. 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CC00"/>
                </a:solidFill>
              </a:rPr>
              <a:t>    Мы</a:t>
            </a:r>
            <a:r>
              <a:rPr lang="ru-RU" sz="2400"/>
              <a:t> формулируем цель: «Чего мы хотим добиться?»</a:t>
            </a:r>
            <a:endParaRPr lang="ru-RU" sz="2400">
              <a:solidFill>
                <a:srgbClr val="299410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ru-RU" sz="2400"/>
              <a:t>2. </a:t>
            </a:r>
            <a:r>
              <a:rPr lang="ru-RU" sz="2400" b="1">
                <a:solidFill>
                  <a:srgbClr val="00CC00"/>
                </a:solidFill>
              </a:rPr>
              <a:t>Мы</a:t>
            </a:r>
            <a:r>
              <a:rPr lang="ru-RU" sz="2400"/>
              <a:t> обдумываем варианты решения, определяем, хватит ли знаний и умений. 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ru-RU" sz="2400"/>
              <a:t>3. </a:t>
            </a:r>
            <a:r>
              <a:rPr lang="ru-RU" sz="2400" b="1">
                <a:solidFill>
                  <a:srgbClr val="00CC00"/>
                </a:solidFill>
              </a:rPr>
              <a:t>Мы</a:t>
            </a:r>
            <a:r>
              <a:rPr lang="ru-RU" sz="2400"/>
              <a:t> пытаемся решить проблему (при необходимости добывая новые знания)</a:t>
            </a:r>
            <a:endParaRPr lang="ru-RU" sz="2400">
              <a:solidFill>
                <a:srgbClr val="299410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ru-RU" sz="2400"/>
              <a:t>4. Получив результат,  </a:t>
            </a:r>
            <a:r>
              <a:rPr lang="ru-RU" sz="2400" b="1">
                <a:solidFill>
                  <a:srgbClr val="00CC00"/>
                </a:solidFill>
              </a:rPr>
              <a:t>мы</a:t>
            </a:r>
            <a:r>
              <a:rPr lang="ru-RU" sz="2400"/>
              <a:t> сравниваем его с целью. Делаем вывод – добились своего или нет.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859338" y="3500438"/>
            <a:ext cx="503237" cy="863600"/>
            <a:chOff x="2971" y="1752"/>
            <a:chExt cx="317" cy="544"/>
          </a:xfrm>
        </p:grpSpPr>
        <p:sp>
          <p:nvSpPr>
            <p:cNvPr id="12294" name="Line 6"/>
            <p:cNvSpPr>
              <a:spLocks noChangeShapeType="1"/>
            </p:cNvSpPr>
            <p:nvPr/>
          </p:nvSpPr>
          <p:spPr bwMode="auto">
            <a:xfrm>
              <a:off x="2971" y="1933"/>
              <a:ext cx="317" cy="0"/>
            </a:xfrm>
            <a:prstGeom prst="line">
              <a:avLst/>
            </a:prstGeom>
            <a:noFill/>
            <a:ln w="76200">
              <a:solidFill>
                <a:srgbClr val="2703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95" name="Line 7"/>
            <p:cNvSpPr>
              <a:spLocks noChangeShapeType="1"/>
            </p:cNvSpPr>
            <p:nvPr/>
          </p:nvSpPr>
          <p:spPr bwMode="auto">
            <a:xfrm>
              <a:off x="2971" y="2069"/>
              <a:ext cx="317" cy="0"/>
            </a:xfrm>
            <a:prstGeom prst="line">
              <a:avLst/>
            </a:prstGeom>
            <a:noFill/>
            <a:ln w="76200">
              <a:solidFill>
                <a:srgbClr val="2703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96" name="Line 8"/>
            <p:cNvSpPr>
              <a:spLocks noChangeShapeType="1"/>
            </p:cNvSpPr>
            <p:nvPr/>
          </p:nvSpPr>
          <p:spPr bwMode="auto">
            <a:xfrm flipH="1">
              <a:off x="3016" y="1752"/>
              <a:ext cx="227" cy="544"/>
            </a:xfrm>
            <a:prstGeom prst="line">
              <a:avLst/>
            </a:prstGeom>
            <a:noFill/>
            <a:ln w="38100">
              <a:solidFill>
                <a:srgbClr val="2703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129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129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1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1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1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1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1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1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1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1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9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BC039F-1BF7-4145-9C0F-1844BF9F795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74373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Принципы управления учебным процессом</a:t>
            </a:r>
          </a:p>
          <a:p>
            <a:r>
              <a:rPr lang="ru-RU" sz="2400" dirty="0" smtClean="0"/>
              <a:t>				</a:t>
            </a:r>
          </a:p>
          <a:p>
            <a:r>
              <a:rPr lang="ru-RU" sz="2400" dirty="0"/>
              <a:t>	</a:t>
            </a:r>
            <a:r>
              <a:rPr lang="ru-RU" sz="2400" dirty="0" smtClean="0"/>
              <a:t>			( </a:t>
            </a:r>
            <a:r>
              <a:rPr lang="ru-RU" sz="2400" dirty="0"/>
              <a:t>5 функций Анри </a:t>
            </a:r>
            <a:r>
              <a:rPr lang="ru-RU" sz="2400" dirty="0" err="1"/>
              <a:t>Файоля</a:t>
            </a:r>
            <a:r>
              <a:rPr lang="ru-RU" sz="2400" dirty="0" smtClean="0"/>
              <a:t>)</a:t>
            </a:r>
          </a:p>
          <a:p>
            <a:endParaRPr lang="ru-RU" sz="2400" dirty="0"/>
          </a:p>
          <a:p>
            <a:pPr marL="571500" lvl="0" indent="-571500">
              <a:buFont typeface="Wingdings" pitchFamily="2" charset="2"/>
              <a:buChar char="v"/>
            </a:pPr>
            <a:r>
              <a:rPr lang="ru-RU" sz="4000" dirty="0" smtClean="0"/>
              <a:t>Планирование</a:t>
            </a:r>
            <a:endParaRPr lang="ru-RU" sz="4000" dirty="0"/>
          </a:p>
          <a:p>
            <a:pPr marL="571500" lvl="0" indent="-571500">
              <a:buFont typeface="Wingdings" pitchFamily="2" charset="2"/>
              <a:buChar char="v"/>
            </a:pPr>
            <a:r>
              <a:rPr lang="ru-RU" sz="4000" dirty="0" smtClean="0"/>
              <a:t>Организация</a:t>
            </a:r>
            <a:endParaRPr lang="ru-RU" sz="4000" dirty="0"/>
          </a:p>
          <a:p>
            <a:pPr marL="571500" lvl="0" indent="-571500">
              <a:buFont typeface="Wingdings" pitchFamily="2" charset="2"/>
              <a:buChar char="v"/>
            </a:pPr>
            <a:r>
              <a:rPr lang="ru-RU" sz="4000" dirty="0"/>
              <a:t>Реализация и контроль</a:t>
            </a:r>
          </a:p>
          <a:p>
            <a:pPr marL="571500" lvl="0" indent="-571500">
              <a:buFont typeface="Wingdings" pitchFamily="2" charset="2"/>
              <a:buChar char="v"/>
            </a:pPr>
            <a:r>
              <a:rPr lang="ru-RU" sz="4000" dirty="0"/>
              <a:t>Коррекция</a:t>
            </a:r>
          </a:p>
          <a:p>
            <a:pPr marL="571500" lvl="0" indent="-571500">
              <a:buFont typeface="Wingdings" pitchFamily="2" charset="2"/>
              <a:buChar char="v"/>
            </a:pPr>
            <a:r>
              <a:rPr lang="ru-RU" sz="4000" dirty="0" smtClean="0"/>
              <a:t>Анализ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6964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BC039F-1BF7-4145-9C0F-1844BF9F795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037785"/>
              </p:ext>
            </p:extLst>
          </p:nvPr>
        </p:nvGraphicFramePr>
        <p:xfrm>
          <a:off x="1" y="-1"/>
          <a:ext cx="9144000" cy="68781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1639"/>
                <a:gridCol w="4032448"/>
                <a:gridCol w="3779913"/>
              </a:tblGrid>
              <a:tr h="414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Требования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 </a:t>
                      </a:r>
                      <a:r>
                        <a:rPr lang="ru-RU" sz="1200" dirty="0" smtClean="0">
                          <a:effectLst/>
                        </a:rPr>
                        <a:t>уроку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                     </a:t>
                      </a:r>
                      <a:r>
                        <a:rPr lang="ru-RU" sz="1600" dirty="0" smtClean="0">
                          <a:effectLst/>
                        </a:rPr>
                        <a:t>Традиционный </a:t>
                      </a:r>
                      <a:r>
                        <a:rPr lang="ru-RU" sz="1600" dirty="0">
                          <a:effectLst/>
                        </a:rPr>
                        <a:t>урок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        </a:t>
                      </a:r>
                      <a:r>
                        <a:rPr lang="ru-RU" sz="1600" dirty="0" smtClean="0">
                          <a:effectLst/>
                        </a:rPr>
                        <a:t>Урок </a:t>
                      </a:r>
                      <a:r>
                        <a:rPr lang="ru-RU" sz="1600" dirty="0">
                          <a:effectLst/>
                        </a:rPr>
                        <a:t>современного типа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  <a:tr h="414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Объявление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темы урока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r>
                        <a:rPr lang="ru-RU" sz="1200" dirty="0">
                          <a:effectLst/>
                        </a:rPr>
                        <a:t> сообщает учащимся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Формируют сами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учащиеся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  <a:tr h="622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Сообщение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целей и задач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r>
                        <a:rPr lang="ru-RU" sz="1200" dirty="0">
                          <a:effectLst/>
                        </a:rPr>
                        <a:t> формулирует и сообщает учащимся,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чему должны научиться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Формулируют сами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учащиеся, </a:t>
                      </a:r>
                      <a:r>
                        <a:rPr lang="ru-RU" sz="1200" dirty="0">
                          <a:effectLst/>
                        </a:rPr>
                        <a:t>определив границы знания и незнания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  <a:tr h="622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Планирование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r>
                        <a:rPr lang="ru-RU" sz="1200" dirty="0">
                          <a:effectLst/>
                        </a:rPr>
                        <a:t> сообщает учащимся, какую работу они должны выполнить, чтобы достигнуть цели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Планирование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учащимися</a:t>
                      </a:r>
                      <a:r>
                        <a:rPr lang="ru-RU" sz="1200" dirty="0">
                          <a:effectLst/>
                        </a:rPr>
                        <a:t> способов достижения намеченной цели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  <a:tr h="10414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Практическая деятельность учащихся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Под руководством 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учителя </a:t>
                      </a:r>
                      <a:r>
                        <a:rPr lang="ru-RU" sz="1200" dirty="0">
                          <a:effectLst/>
                        </a:rPr>
                        <a:t>учащиеся выполняют ряд практических задач (чаще применяется фронтальный метод организации деятельности)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Учащиеся</a:t>
                      </a:r>
                      <a:r>
                        <a:rPr lang="ru-RU" sz="1200" dirty="0">
                          <a:effectLst/>
                        </a:rPr>
                        <a:t> осуществляют учебные действия по намеченному плану (применяется групповой, индивидуальный  методы)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  <a:tr h="622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Осуществление контроля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r>
                        <a:rPr lang="ru-RU" sz="1200" dirty="0">
                          <a:effectLst/>
                        </a:rPr>
                        <a:t> осуществляет контроль  над выполнением учащимися практической работы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Учащиеся</a:t>
                      </a:r>
                      <a:r>
                        <a:rPr lang="ru-RU" sz="1200" dirty="0">
                          <a:effectLst/>
                        </a:rPr>
                        <a:t> осуществляют контроль (применяются формы самоконтроля, взаимоконтроля)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  <a:tr h="831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Осуществление коррекции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r>
                        <a:rPr lang="ru-RU" sz="1200" dirty="0">
                          <a:effectLst/>
                        </a:rPr>
                        <a:t> в ходе выполнения и по итогам выполненной работы учащимися осуществляет коррекцию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Учащиеся </a:t>
                      </a:r>
                      <a:r>
                        <a:rPr lang="ru-RU" sz="1200" dirty="0">
                          <a:effectLst/>
                        </a:rPr>
                        <a:t>формулируют затруднения и осуществляют коррекцию самостоятельно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  <a:tr h="10414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Оценивание учащихся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r>
                        <a:rPr lang="ru-RU" sz="1200" dirty="0">
                          <a:effectLst/>
                        </a:rPr>
                        <a:t> осуществляет оценивание учащихся за работу на уроке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Учащиеся</a:t>
                      </a:r>
                      <a:r>
                        <a:rPr lang="ru-RU" sz="1200" dirty="0">
                          <a:effectLst/>
                        </a:rPr>
                        <a:t> дают оценку деятельности по её результатам (самооценивание, оценивание результатов деятельности товарищей)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  <a:tr h="414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Итог урока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r>
                        <a:rPr lang="ru-RU" sz="1200" dirty="0">
                          <a:effectLst/>
                        </a:rPr>
                        <a:t> выясняет у учащихся, что они запомнили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Проводится рефлексия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  <a:tr h="831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Домашнее задание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r>
                        <a:rPr lang="ru-RU" sz="1200" dirty="0">
                          <a:effectLst/>
                        </a:rPr>
                        <a:t> объявляет и комментирует (чаще – задание одно для всех)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Учащиеся </a:t>
                      </a:r>
                      <a:r>
                        <a:rPr lang="ru-RU" sz="1200" dirty="0">
                          <a:effectLst/>
                        </a:rPr>
                        <a:t>могут выбирать задание из предложенных учителем с учетом индивидуальных возможностей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518" marR="55518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41425" y="1457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17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A4E5FE-D7E1-4B0A-911D-E8EFB16775C5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latin typeface="Haettenschweiler" pitchFamily="34" charset="0"/>
              </a:rPr>
              <a:t>	</a:t>
            </a:r>
            <a:r>
              <a:rPr lang="ru-RU" sz="4000" dirty="0" smtClean="0">
                <a:latin typeface="Haettenschweiler" pitchFamily="34" charset="0"/>
              </a:rPr>
              <a:t>«Нужно,  чтобы  дети,  по  возможности, учились  самостоятельно,  а  учитель руководил  этим  самостоятельным процессом  и  давал  для  него  материал»</a:t>
            </a:r>
            <a:br>
              <a:rPr lang="ru-RU" sz="4000" dirty="0" smtClean="0">
                <a:latin typeface="Haettenschweiler" pitchFamily="34" charset="0"/>
              </a:rPr>
            </a:br>
            <a:r>
              <a:rPr lang="ru-RU" sz="3600" dirty="0" smtClean="0">
                <a:latin typeface="Haettenschweiler" pitchFamily="34" charset="0"/>
              </a:rPr>
              <a:t>						</a:t>
            </a:r>
            <a:r>
              <a:rPr lang="ru-RU" sz="3600" dirty="0" err="1" smtClean="0">
                <a:latin typeface="Haettenschweiler" pitchFamily="34" charset="0"/>
              </a:rPr>
              <a:t>К.Д.Ушинский</a:t>
            </a:r>
            <a:endParaRPr lang="ru-RU" sz="3600" dirty="0">
              <a:latin typeface="Haettenschweile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26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A4E5FE-D7E1-4B0A-911D-E8EFB16775C5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Посредственный учитель 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	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					излагает.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Хороший учитель 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	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			объясняет.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Выдающийся учитель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	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				 показывает.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Великий учитель 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	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			вдохновляет.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						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Уильям Уорд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6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628775"/>
            <a:ext cx="3635375" cy="467995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ru-RU" sz="3300" b="1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Традиционный взгляд: </a:t>
            </a:r>
          </a:p>
          <a:p>
            <a:pPr eaLnBrk="1" hangingPunct="1">
              <a:buFontTx/>
              <a:buNone/>
              <a:defRPr/>
            </a:pPr>
            <a:r>
              <a:rPr lang="ru-RU" sz="3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Основная задача школы </a:t>
            </a:r>
            <a:r>
              <a:rPr lang="en-US" sz="3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lang="ru-RU" sz="3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дать хорошие</a:t>
            </a:r>
            <a:r>
              <a:rPr lang="ru-RU" sz="3300" b="1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прочные ЗНАНИЯ</a:t>
            </a:r>
          </a:p>
          <a:p>
            <a:pPr algn="ctr" eaLnBrk="1" hangingPunct="1">
              <a:buFontTx/>
              <a:buNone/>
              <a:defRPr/>
            </a:pPr>
            <a:endParaRPr lang="ru-RU" sz="1400" smtClean="0"/>
          </a:p>
          <a:p>
            <a:pPr algn="ctr" eaLnBrk="1" hangingPunct="1">
              <a:buFontTx/>
              <a:buNone/>
              <a:defRPr/>
            </a:pPr>
            <a:r>
              <a:rPr lang="ru-RU" sz="1400" smtClean="0"/>
              <a:t>Какой требовался результат?</a:t>
            </a:r>
          </a:p>
        </p:txBody>
      </p:sp>
      <p:sp>
        <p:nvSpPr>
          <p:cNvPr id="19251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851275" y="1700213"/>
            <a:ext cx="5292725" cy="4537075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Tx/>
              <a:buNone/>
              <a:defRPr/>
            </a:pPr>
            <a:r>
              <a:rPr lang="ru-RU" sz="32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ГОС.СТАНДАРТ 2004 г.:</a:t>
            </a:r>
            <a:r>
              <a:rPr lang="ru-RU" sz="3200" smtClean="0"/>
              <a:t> «…ориентации образования не только на усвоение обучающимся определенной суммы знаний, </a:t>
            </a:r>
            <a:r>
              <a:rPr lang="ru-RU" sz="32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 и на РАЗВИТИЕ его личности</a:t>
            </a:r>
            <a:r>
              <a:rPr lang="ru-RU" sz="3200" smtClean="0"/>
              <a:t>»</a:t>
            </a:r>
          </a:p>
          <a:p>
            <a:pPr algn="ctr" eaLnBrk="1" hangingPunct="1">
              <a:spcBef>
                <a:spcPct val="0"/>
              </a:spcBef>
              <a:buClr>
                <a:schemeClr val="bg1"/>
              </a:buClr>
              <a:buFontTx/>
              <a:buNone/>
              <a:defRPr/>
            </a:pPr>
            <a:r>
              <a:rPr lang="ru-RU" sz="1400" smtClean="0"/>
              <a:t>Как меняются требования к результату?</a:t>
            </a:r>
          </a:p>
        </p:txBody>
      </p:sp>
      <p:sp>
        <p:nvSpPr>
          <p:cNvPr id="3074" name="Номер слайда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34BD9A1-7716-480D-990F-35E37535D7E4}" type="slidenum">
              <a:rPr lang="ru-RU" smtClean="0"/>
              <a:pPr eaLnBrk="1" hangingPunct="1"/>
              <a:t>2</a:t>
            </a:fld>
            <a:endParaRPr lang="ru-RU" smtClean="0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" y="122238"/>
            <a:ext cx="9109075" cy="1295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КАК ПОЛУЧИТЬ НОВЫЙ ОБРАЗОВАТЕЛЬНЫЙ РЕЗУЛЬТАТ?</a:t>
            </a:r>
          </a:p>
        </p:txBody>
      </p:sp>
      <p:sp>
        <p:nvSpPr>
          <p:cNvPr id="192520" name="Rectangle 8"/>
          <p:cNvSpPr>
            <a:spLocks noChangeArrowheads="1"/>
          </p:cNvSpPr>
          <p:nvPr/>
        </p:nvSpPr>
        <p:spPr bwMode="auto">
          <a:xfrm>
            <a:off x="9540552" y="6331294"/>
            <a:ext cx="288032" cy="372393"/>
          </a:xfrm>
          <a:prstGeom prst="rect">
            <a:avLst/>
          </a:prstGeom>
          <a:solidFill>
            <a:srgbClr val="8DF0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buClr>
                <a:schemeClr val="bg1"/>
              </a:buClr>
            </a:pPr>
            <a:endParaRPr lang="ru-RU" sz="1400" dirty="0"/>
          </a:p>
        </p:txBody>
      </p:sp>
      <p:sp>
        <p:nvSpPr>
          <p:cNvPr id="192518" name="Line 6"/>
          <p:cNvSpPr>
            <a:spLocks noChangeShapeType="1"/>
          </p:cNvSpPr>
          <p:nvPr/>
        </p:nvSpPr>
        <p:spPr bwMode="auto">
          <a:xfrm flipH="1" flipV="1">
            <a:off x="3627438" y="1412875"/>
            <a:ext cx="0" cy="3600450"/>
          </a:xfrm>
          <a:prstGeom prst="line">
            <a:avLst/>
          </a:prstGeom>
          <a:noFill/>
          <a:ln w="1524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2519" name="Rectangle 7"/>
          <p:cNvSpPr>
            <a:spLocks noChangeArrowheads="1"/>
          </p:cNvSpPr>
          <p:nvPr/>
        </p:nvSpPr>
        <p:spPr bwMode="auto">
          <a:xfrm>
            <a:off x="3786717" y="1579907"/>
            <a:ext cx="5435600" cy="4751387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buClr>
                <a:schemeClr val="bg1"/>
              </a:buClr>
            </a:pPr>
            <a:r>
              <a:rPr lang="ru-RU" sz="3200" b="1" u="sng" dirty="0">
                <a:solidFill>
                  <a:srgbClr val="0000FF"/>
                </a:solidFill>
              </a:rPr>
              <a:t>ФГОС </a:t>
            </a:r>
          </a:p>
          <a:p>
            <a:pPr marL="342900" indent="-342900" algn="ctr">
              <a:buClr>
                <a:schemeClr val="bg1"/>
              </a:buClr>
            </a:pPr>
            <a:r>
              <a:rPr lang="ru-RU" sz="3200" b="1" u="sng" dirty="0">
                <a:solidFill>
                  <a:srgbClr val="0000FF"/>
                </a:solidFill>
              </a:rPr>
              <a:t>2009</a:t>
            </a:r>
            <a:r>
              <a:rPr lang="en-US" sz="3200" b="1" u="sng" dirty="0">
                <a:solidFill>
                  <a:srgbClr val="0000FF"/>
                </a:solidFill>
              </a:rPr>
              <a:t>–</a:t>
            </a:r>
            <a:r>
              <a:rPr lang="ru-RU" sz="3200" b="1" u="sng" dirty="0">
                <a:solidFill>
                  <a:srgbClr val="0000FF"/>
                </a:solidFill>
              </a:rPr>
              <a:t>2012 гг.</a:t>
            </a:r>
          </a:p>
          <a:p>
            <a:pPr marL="342900" indent="-342900">
              <a:buClr>
                <a:schemeClr val="bg1"/>
              </a:buClr>
            </a:pPr>
            <a:r>
              <a:rPr lang="ru-RU" sz="3200" b="1" dirty="0">
                <a:solidFill>
                  <a:srgbClr val="0000FF"/>
                </a:solidFill>
              </a:rPr>
              <a:t>«Смена образовательной парадигмы</a:t>
            </a:r>
            <a:r>
              <a:rPr lang="ru-RU" sz="3200" dirty="0"/>
              <a:t> </a:t>
            </a:r>
            <a:r>
              <a:rPr lang="ru-RU" sz="3200" dirty="0">
                <a:solidFill>
                  <a:srgbClr val="C00000"/>
                </a:solidFill>
              </a:rPr>
              <a:t>(цели). Вместо передачи суммы знаний</a:t>
            </a:r>
            <a:r>
              <a:rPr lang="en-US" sz="3200" dirty="0">
                <a:solidFill>
                  <a:srgbClr val="C00000"/>
                </a:solidFill>
              </a:rPr>
              <a:t> – </a:t>
            </a:r>
            <a:r>
              <a:rPr lang="ru-RU" sz="3200" b="1" dirty="0">
                <a:solidFill>
                  <a:srgbClr val="2B03F5"/>
                </a:solidFill>
              </a:rPr>
              <a:t>РАЗВИТИЕ личности </a:t>
            </a:r>
            <a:r>
              <a:rPr lang="ru-RU" sz="3200" dirty="0">
                <a:solidFill>
                  <a:srgbClr val="C00000"/>
                </a:solidFill>
              </a:rPr>
              <a:t>учащегося на основе освоения способов деятельности»</a:t>
            </a:r>
          </a:p>
          <a:p>
            <a:pPr marL="342900" indent="-342900" algn="ctr">
              <a:buClr>
                <a:schemeClr val="bg1"/>
              </a:buClr>
            </a:pPr>
            <a:r>
              <a:rPr lang="ru-RU" sz="1400" dirty="0">
                <a:solidFill>
                  <a:srgbClr val="C00000"/>
                </a:solidFill>
              </a:rPr>
              <a:t>В чем принципиально изменились требования к результату?</a:t>
            </a:r>
          </a:p>
        </p:txBody>
      </p:sp>
      <p:pic>
        <p:nvPicPr>
          <p:cNvPr id="192517" name="Picture 5" descr="противореч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5" y="5013325"/>
            <a:ext cx="8255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6" grpId="0" animBg="1" autoUpdateAnimBg="0"/>
      <p:bldP spid="192514" grpId="0" autoUpdateAnimBg="0"/>
      <p:bldP spid="192520" grpId="0" animBg="1" autoUpdateAnimBg="0"/>
      <p:bldP spid="192518" grpId="0" animBg="1"/>
      <p:bldP spid="192519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155679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b="1" dirty="0" smtClean="0">
                <a:solidFill>
                  <a:srgbClr val="2B03F5"/>
                </a:solidFill>
              </a:rPr>
              <a:t>КАК ПОЛУЧИТЬ НОВЫЙ ОБРАЗОВАТЕЛЬНЫЙ РЕЗУЛЬТАТ?</a:t>
            </a:r>
          </a:p>
        </p:txBody>
      </p:sp>
      <p:sp>
        <p:nvSpPr>
          <p:cNvPr id="163843" name="Rectangle 2051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628800"/>
            <a:ext cx="8208962" cy="1512168"/>
          </a:xfrm>
          <a:solidFill>
            <a:srgbClr val="FFFFCC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ru-RU" sz="2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</a:t>
            </a:r>
            <a:r>
              <a:rPr lang="ru-RU" sz="2800" dirty="0" smtClean="0"/>
              <a:t>Надо подробно описать новый результат, ответить на вопрос:</a:t>
            </a:r>
            <a:r>
              <a:rPr lang="ru-RU" sz="2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Зачем учить? (Цель)</a:t>
            </a:r>
            <a:endParaRPr lang="ru-RU" dirty="0" smtClean="0">
              <a:solidFill>
                <a:srgbClr val="FF3300"/>
              </a:solidFill>
            </a:endParaRPr>
          </a:p>
        </p:txBody>
      </p:sp>
      <p:sp>
        <p:nvSpPr>
          <p:cNvPr id="163845" name="Rectangle 2053"/>
          <p:cNvSpPr>
            <a:spLocks noChangeArrowheads="1"/>
          </p:cNvSpPr>
          <p:nvPr/>
        </p:nvSpPr>
        <p:spPr bwMode="auto">
          <a:xfrm>
            <a:off x="395288" y="3284537"/>
            <a:ext cx="8208962" cy="187265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</a:t>
            </a:r>
            <a:r>
              <a:rPr lang="ru-RU" dirty="0"/>
              <a:t> </a:t>
            </a:r>
            <a:r>
              <a:rPr lang="ru-RU" sz="2800" dirty="0"/>
              <a:t>Надо подобрать средства получения нового результата, ответить на вопросы: </a:t>
            </a:r>
            <a:r>
              <a:rPr lang="ru-RU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Чему учить? (Содержание)</a:t>
            </a:r>
          </a:p>
        </p:txBody>
      </p:sp>
      <p:sp>
        <p:nvSpPr>
          <p:cNvPr id="163846" name="Rectangle 2054"/>
          <p:cNvSpPr>
            <a:spLocks noChangeArrowheads="1"/>
          </p:cNvSpPr>
          <p:nvPr/>
        </p:nvSpPr>
        <p:spPr bwMode="auto">
          <a:xfrm>
            <a:off x="395288" y="5445225"/>
            <a:ext cx="8208962" cy="86409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Как учить? (Технологии, методики)</a:t>
            </a:r>
            <a:r>
              <a:rPr lang="ru-RU" sz="2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animBg="1" autoUpdateAnimBg="0"/>
      <p:bldP spid="163845" grpId="0" animBg="1" autoUpdateAnimBg="0"/>
      <p:bldP spid="16384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412776"/>
            <a:ext cx="7345511" cy="2649538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2B03F5"/>
                </a:solidFill>
              </a:rPr>
              <a:t>1.</a:t>
            </a:r>
            <a:r>
              <a:rPr lang="ru-RU" sz="4800" b="1" smtClean="0"/>
              <a:t> ЗАЧЕМ УЧИТЬ? </a:t>
            </a:r>
            <a:br>
              <a:rPr lang="ru-RU" sz="4800" b="1" smtClean="0"/>
            </a:br>
            <a:r>
              <a:rPr lang="ru-RU" sz="4800" b="1" smtClean="0"/>
              <a:t>(ЦЕЛЬ ОБРАЗОВАНИЯ)</a:t>
            </a:r>
            <a:r>
              <a:rPr lang="ru-RU" sz="3000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49363" y="4148138"/>
            <a:ext cx="6707187" cy="1512887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11188" y="404813"/>
            <a:ext cx="7848600" cy="981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3200">
              <a:latin typeface="Times New Roman" pitchFamily="18" charset="0"/>
            </a:endParaRPr>
          </a:p>
        </p:txBody>
      </p:sp>
      <p:sp>
        <p:nvSpPr>
          <p:cNvPr id="292867" name="Text Box 3"/>
          <p:cNvSpPr txBox="1">
            <a:spLocks noChangeArrowheads="1"/>
          </p:cNvSpPr>
          <p:nvPr/>
        </p:nvSpPr>
        <p:spPr bwMode="auto">
          <a:xfrm>
            <a:off x="168275" y="2809084"/>
            <a:ext cx="225107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u="sng" dirty="0">
                <a:solidFill>
                  <a:srgbClr val="000A10"/>
                </a:solidFill>
              </a:rPr>
              <a:t>Предметные </a:t>
            </a:r>
          </a:p>
          <a:p>
            <a:pPr algn="ctr" eaLnBrk="1" hangingPunct="1"/>
            <a:r>
              <a:rPr lang="ru-RU" sz="2400" b="1" u="sng" dirty="0">
                <a:solidFill>
                  <a:srgbClr val="000A10"/>
                </a:solidFill>
              </a:rPr>
              <a:t>результаты</a:t>
            </a:r>
            <a:r>
              <a:rPr lang="ru-RU" sz="2400" i="1" dirty="0">
                <a:solidFill>
                  <a:srgbClr val="000A10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sz="2400" b="1" dirty="0">
                <a:solidFill>
                  <a:srgbClr val="FF3300"/>
                </a:solidFill>
              </a:rPr>
              <a:t>знания</a:t>
            </a:r>
            <a:r>
              <a:rPr lang="ru-RU" sz="2400" dirty="0">
                <a:solidFill>
                  <a:srgbClr val="000A10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sz="2400" b="1" dirty="0">
                <a:solidFill>
                  <a:schemeClr val="accent2"/>
                </a:solidFill>
              </a:rPr>
              <a:t>умения</a:t>
            </a:r>
            <a:endParaRPr lang="en-US" sz="2400" dirty="0">
              <a:solidFill>
                <a:srgbClr val="000A10"/>
              </a:solidFill>
            </a:endParaRPr>
          </a:p>
          <a:p>
            <a:pPr eaLnBrk="1" hangingPunct="1">
              <a:buFontTx/>
              <a:buChar char="•"/>
            </a:pPr>
            <a:r>
              <a:rPr lang="ru-RU" sz="2400" b="1" dirty="0">
                <a:solidFill>
                  <a:schemeClr val="accent2"/>
                </a:solidFill>
              </a:rPr>
              <a:t>опыт</a:t>
            </a:r>
            <a:r>
              <a:rPr lang="ru-RU" sz="2400" dirty="0">
                <a:solidFill>
                  <a:srgbClr val="000A10"/>
                </a:solidFill>
              </a:rPr>
              <a:t> творческой </a:t>
            </a:r>
          </a:p>
          <a:p>
            <a:pPr eaLnBrk="1" hangingPunct="1"/>
            <a:r>
              <a:rPr lang="ru-RU" sz="2400" dirty="0">
                <a:solidFill>
                  <a:srgbClr val="000A10"/>
                </a:solidFill>
              </a:rPr>
              <a:t>деятельности и др.</a:t>
            </a:r>
            <a:endParaRPr lang="ru-RU" sz="2400" dirty="0"/>
          </a:p>
        </p:txBody>
      </p:sp>
      <p:sp>
        <p:nvSpPr>
          <p:cNvPr id="292868" name="Text Box 4"/>
          <p:cNvSpPr txBox="1">
            <a:spLocks noChangeArrowheads="1"/>
          </p:cNvSpPr>
          <p:nvPr/>
        </p:nvSpPr>
        <p:spPr bwMode="auto">
          <a:xfrm>
            <a:off x="2643188" y="2485119"/>
            <a:ext cx="38703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u="sng" dirty="0"/>
              <a:t>Метапредметные </a:t>
            </a:r>
          </a:p>
          <a:p>
            <a:pPr algn="ctr" eaLnBrk="1" hangingPunct="1"/>
            <a:r>
              <a:rPr lang="ru-RU" sz="2400" b="1" u="sng" dirty="0"/>
              <a:t>результаты</a:t>
            </a:r>
            <a:r>
              <a:rPr lang="ru-RU" sz="2400" b="1" dirty="0"/>
              <a:t> </a:t>
            </a:r>
          </a:p>
          <a:p>
            <a:pPr eaLnBrk="1" hangingPunct="1"/>
            <a:r>
              <a:rPr lang="ru-RU" sz="2400" b="1" dirty="0">
                <a:solidFill>
                  <a:schemeClr val="accent2"/>
                </a:solidFill>
              </a:rPr>
              <a:t>способы деятельности</a:t>
            </a:r>
            <a:r>
              <a:rPr lang="ru-RU" sz="2400" dirty="0">
                <a:solidFill>
                  <a:srgbClr val="000000"/>
                </a:solidFill>
              </a:rPr>
              <a:t>,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применимые как в рамках 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образовательного процесса,</a:t>
            </a:r>
          </a:p>
          <a:p>
            <a:pPr eaLnBrk="1" hangingPunct="1"/>
            <a:r>
              <a:rPr lang="ru-RU" sz="2400" dirty="0">
                <a:solidFill>
                  <a:srgbClr val="000000"/>
                </a:solidFill>
              </a:rPr>
              <a:t> так и при </a:t>
            </a:r>
            <a:r>
              <a:rPr lang="ru-RU" sz="2400" b="1" dirty="0">
                <a:solidFill>
                  <a:schemeClr val="accent2"/>
                </a:solidFill>
              </a:rPr>
              <a:t>решении проблем </a:t>
            </a:r>
          </a:p>
          <a:p>
            <a:pPr eaLnBrk="1" hangingPunct="1"/>
            <a:r>
              <a:rPr lang="ru-RU" sz="2400" b="1" dirty="0">
                <a:solidFill>
                  <a:schemeClr val="accent2"/>
                </a:solidFill>
              </a:rPr>
              <a:t>в реальных жизненных ситуациях</a:t>
            </a:r>
          </a:p>
        </p:txBody>
      </p:sp>
      <p:sp>
        <p:nvSpPr>
          <p:cNvPr id="292869" name="Text Box 5"/>
          <p:cNvSpPr txBox="1">
            <a:spLocks noChangeArrowheads="1"/>
          </p:cNvSpPr>
          <p:nvPr/>
        </p:nvSpPr>
        <p:spPr bwMode="auto">
          <a:xfrm>
            <a:off x="6381555" y="2704537"/>
            <a:ext cx="2627312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u="sng" dirty="0">
                <a:solidFill>
                  <a:srgbClr val="000A10"/>
                </a:solidFill>
              </a:rPr>
              <a:t>Личностные </a:t>
            </a:r>
          </a:p>
          <a:p>
            <a:pPr algn="ctr" eaLnBrk="1" hangingPunct="1"/>
            <a:r>
              <a:rPr lang="ru-RU" sz="2400" b="1" u="sng" dirty="0">
                <a:solidFill>
                  <a:srgbClr val="000A10"/>
                </a:solidFill>
              </a:rPr>
              <a:t>результаты</a:t>
            </a:r>
            <a:r>
              <a:rPr lang="ru-RU" sz="2400" b="1" dirty="0">
                <a:solidFill>
                  <a:srgbClr val="000A10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sz="2400" dirty="0">
                <a:solidFill>
                  <a:srgbClr val="000A10"/>
                </a:solidFill>
              </a:rPr>
              <a:t>система </a:t>
            </a:r>
            <a:r>
              <a:rPr lang="ru-RU" sz="2400" b="1" dirty="0">
                <a:solidFill>
                  <a:schemeClr val="accent2"/>
                </a:solidFill>
              </a:rPr>
              <a:t>ценностных</a:t>
            </a:r>
            <a:r>
              <a:rPr lang="ru-RU" sz="2400" dirty="0">
                <a:solidFill>
                  <a:srgbClr val="000A10"/>
                </a:solidFill>
              </a:rPr>
              <a:t> </a:t>
            </a:r>
          </a:p>
          <a:p>
            <a:pPr eaLnBrk="1" hangingPunct="1"/>
            <a:r>
              <a:rPr lang="ru-RU" sz="2400" dirty="0">
                <a:solidFill>
                  <a:srgbClr val="000A10"/>
                </a:solidFill>
              </a:rPr>
              <a:t>ориентаций </a:t>
            </a:r>
          </a:p>
          <a:p>
            <a:pPr eaLnBrk="1" hangingPunct="1">
              <a:buFontTx/>
              <a:buChar char="•"/>
            </a:pPr>
            <a:r>
              <a:rPr lang="ru-RU" sz="2400" b="1" dirty="0">
                <a:solidFill>
                  <a:schemeClr val="accent2"/>
                </a:solidFill>
              </a:rPr>
              <a:t>интересы</a:t>
            </a:r>
            <a:endParaRPr lang="ru-RU" sz="2400" dirty="0">
              <a:solidFill>
                <a:srgbClr val="000A10"/>
              </a:solidFill>
            </a:endParaRPr>
          </a:p>
          <a:p>
            <a:pPr eaLnBrk="1" hangingPunct="1">
              <a:buFontTx/>
              <a:buChar char="•"/>
            </a:pPr>
            <a:r>
              <a:rPr lang="ru-RU" sz="2400" b="1" dirty="0">
                <a:solidFill>
                  <a:schemeClr val="accent2"/>
                </a:solidFill>
              </a:rPr>
              <a:t>мотивации</a:t>
            </a:r>
            <a:r>
              <a:rPr lang="ru-RU" sz="2400" dirty="0">
                <a:solidFill>
                  <a:srgbClr val="000A10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sz="2400" b="1" dirty="0">
                <a:solidFill>
                  <a:schemeClr val="accent2"/>
                </a:solidFill>
              </a:rPr>
              <a:t>толерантность</a:t>
            </a:r>
            <a:endParaRPr lang="ru-RU" sz="2400" dirty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549821"/>
          </a:xfrm>
          <a:solidFill>
            <a:srgbClr val="FFFFCC"/>
          </a:solidFill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/>
            <a:r>
              <a:rPr lang="ru-RU" sz="2400" b="1" dirty="0" smtClean="0">
                <a:solidFill>
                  <a:schemeClr val="tx1"/>
                </a:solidFill>
              </a:rPr>
              <a:t>ФГОС </a:t>
            </a:r>
            <a:r>
              <a:rPr lang="ru-RU" sz="2400" dirty="0" smtClean="0">
                <a:solidFill>
                  <a:schemeClr val="tx1"/>
                </a:solidFill>
              </a:rPr>
              <a:t>(2008</a:t>
            </a:r>
            <a:r>
              <a:rPr lang="en-US" sz="2400" dirty="0" smtClean="0">
                <a:solidFill>
                  <a:schemeClr val="tx1"/>
                </a:solidFill>
              </a:rPr>
              <a:t>–</a:t>
            </a:r>
            <a:r>
              <a:rPr lang="ru-RU" sz="2400" dirty="0" smtClean="0">
                <a:solidFill>
                  <a:schemeClr val="tx1"/>
                </a:solidFill>
              </a:rPr>
              <a:t>09)</a:t>
            </a:r>
            <a:r>
              <a:rPr lang="ru-RU" sz="2400" b="1" dirty="0" smtClean="0">
                <a:solidFill>
                  <a:schemeClr val="tx1"/>
                </a:solidFill>
              </a:rPr>
              <a:t>:  НОВЫЙ ОБРАЗОВАТЕЛЬНЫЙ РЕЗУЛЬТАТ</a:t>
            </a:r>
            <a:r>
              <a:rPr lang="ru-RU" sz="2400" dirty="0" smtClean="0"/>
              <a:t>  </a:t>
            </a:r>
          </a:p>
        </p:txBody>
      </p:sp>
      <p:sp>
        <p:nvSpPr>
          <p:cNvPr id="292871" name="Line 7"/>
          <p:cNvSpPr>
            <a:spLocks noChangeShapeType="1"/>
          </p:cNvSpPr>
          <p:nvPr/>
        </p:nvSpPr>
        <p:spPr bwMode="auto">
          <a:xfrm>
            <a:off x="4535488" y="2080307"/>
            <a:ext cx="0" cy="404812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2872" name="Line 8"/>
          <p:cNvSpPr>
            <a:spLocks noChangeShapeType="1"/>
          </p:cNvSpPr>
          <p:nvPr/>
        </p:nvSpPr>
        <p:spPr bwMode="auto">
          <a:xfrm flipH="1">
            <a:off x="1837531" y="2062051"/>
            <a:ext cx="1150938" cy="712788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2873" name="Line 9"/>
          <p:cNvSpPr>
            <a:spLocks noChangeShapeType="1"/>
          </p:cNvSpPr>
          <p:nvPr/>
        </p:nvSpPr>
        <p:spPr bwMode="auto">
          <a:xfrm>
            <a:off x="5863431" y="2062051"/>
            <a:ext cx="1449388" cy="668338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2874" name="Text Box 10"/>
          <p:cNvSpPr txBox="1">
            <a:spLocks noChangeArrowheads="1"/>
          </p:cNvSpPr>
          <p:nvPr/>
        </p:nvSpPr>
        <p:spPr bwMode="auto">
          <a:xfrm>
            <a:off x="168275" y="874939"/>
            <a:ext cx="8820150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u="sng" dirty="0">
                <a:solidFill>
                  <a:srgbClr val="000A10"/>
                </a:solidFill>
              </a:rPr>
              <a:t>Портрет выпускника – гражданина России:</a:t>
            </a:r>
          </a:p>
          <a:p>
            <a:pPr lvl="1" eaLnBrk="1" hangingPunct="1"/>
            <a:r>
              <a:rPr lang="ru-RU" b="1" dirty="0"/>
              <a:t>Патриот. Уважающий ценности иных культур. Креативный, мотивированный. Уважающий других людей, готовый сотрудничать. Способный принимать самостоятельные решения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2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2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2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2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2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2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2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67" grpId="0"/>
      <p:bldP spid="292868" grpId="0"/>
      <p:bldP spid="292869" grpId="0"/>
      <p:bldP spid="292871" grpId="0" animBg="1"/>
      <p:bldP spid="292872" grpId="0" animBg="1"/>
      <p:bldP spid="292873" grpId="0" animBg="1"/>
      <p:bldP spid="2928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1412776"/>
            <a:ext cx="5256584" cy="2649538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rgbClr val="2B03F5"/>
                </a:solidFill>
              </a:rPr>
              <a:t>2.</a:t>
            </a:r>
            <a:r>
              <a:rPr lang="ru-RU" sz="4800" b="1" dirty="0" smtClean="0"/>
              <a:t> ЧЕМУ УЧИТЬ? </a:t>
            </a:r>
            <a:br>
              <a:rPr lang="ru-RU" sz="4800" b="1" dirty="0" smtClean="0"/>
            </a:br>
            <a:r>
              <a:rPr lang="ru-RU" sz="4800" b="1" dirty="0" smtClean="0"/>
              <a:t>(СОДЕРЖАНИЕ)</a:t>
            </a:r>
            <a:r>
              <a:rPr lang="ru-RU" sz="3000" dirty="0" smtClean="0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49363" y="4148138"/>
            <a:ext cx="6707187" cy="1512887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576808"/>
          </a:xfrm>
          <a:solidFill>
            <a:srgbClr val="FFFFCC"/>
          </a:solidFill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solidFill>
                  <a:schemeClr val="tx1"/>
                </a:solidFill>
                <a:latin typeface="Tahoma" pitchFamily="34" charset="0"/>
              </a:rPr>
              <a:t>    ФГОС: изменение подходов к  содержанию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 flipH="1">
            <a:off x="323850" y="6426200"/>
            <a:ext cx="107950" cy="43180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z="2000" b="1">
              <a:solidFill>
                <a:srgbClr val="003300"/>
              </a:solidFill>
            </a:endParaRPr>
          </a:p>
        </p:txBody>
      </p:sp>
      <p:sp>
        <p:nvSpPr>
          <p:cNvPr id="23559" name="Text Box 6"/>
          <p:cNvSpPr txBox="1">
            <a:spLocks noChangeArrowheads="1"/>
          </p:cNvSpPr>
          <p:nvPr/>
        </p:nvSpPr>
        <p:spPr bwMode="auto">
          <a:xfrm>
            <a:off x="0" y="5907087"/>
            <a:ext cx="9144000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dirty="0"/>
              <a:t>Вместо перечня информации </a:t>
            </a: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2B03F5"/>
                </a:solidFill>
              </a:rPr>
              <a:t>способы работы </a:t>
            </a:r>
            <a:r>
              <a:rPr lang="ru-RU" sz="2800" dirty="0"/>
              <a:t>! </a:t>
            </a:r>
          </a:p>
        </p:txBody>
      </p:sp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0" y="1484313"/>
            <a:ext cx="2987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/>
              <a:t>Был</a:t>
            </a:r>
            <a:r>
              <a:rPr lang="ru-RU" sz="2400" b="1">
                <a:solidFill>
                  <a:srgbClr val="FF3300"/>
                </a:solidFill>
              </a:rPr>
              <a:t> МИНИМУМ СОДЕРЖАНИЯ:</a:t>
            </a:r>
            <a:r>
              <a:rPr lang="ru-RU" sz="2400" b="1"/>
              <a:t> </a:t>
            </a:r>
          </a:p>
        </p:txBody>
      </p:sp>
      <p:sp>
        <p:nvSpPr>
          <p:cNvPr id="9222" name="Text Box 8"/>
          <p:cNvSpPr txBox="1">
            <a:spLocks noChangeArrowheads="1"/>
          </p:cNvSpPr>
          <p:nvPr/>
        </p:nvSpPr>
        <p:spPr bwMode="auto">
          <a:xfrm>
            <a:off x="250825" y="2420938"/>
            <a:ext cx="2303463" cy="457200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/>
              <a:t>Русский язык </a:t>
            </a:r>
          </a:p>
        </p:txBody>
      </p:sp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250825" y="2997200"/>
            <a:ext cx="2303463" cy="45720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/>
              <a:t>Математика </a:t>
            </a:r>
          </a:p>
        </p:txBody>
      </p:sp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250825" y="3573463"/>
            <a:ext cx="2303463" cy="457200"/>
          </a:xfrm>
          <a:prstGeom prst="rect">
            <a:avLst/>
          </a:prstGeom>
          <a:solidFill>
            <a:srgbClr val="00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/>
              <a:t>История  </a:t>
            </a:r>
          </a:p>
        </p:txBody>
      </p:sp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250825" y="4149725"/>
            <a:ext cx="2303463" cy="457200"/>
          </a:xfrm>
          <a:prstGeom prst="rect">
            <a:avLst/>
          </a:pr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/>
              <a:t>и т.д.  </a:t>
            </a:r>
          </a:p>
        </p:txBody>
      </p:sp>
      <p:sp>
        <p:nvSpPr>
          <p:cNvPr id="305164" name="Text Box 12"/>
          <p:cNvSpPr txBox="1">
            <a:spLocks noChangeArrowheads="1"/>
          </p:cNvSpPr>
          <p:nvPr/>
        </p:nvSpPr>
        <p:spPr bwMode="auto">
          <a:xfrm>
            <a:off x="179388" y="1557338"/>
            <a:ext cx="2952750" cy="30813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b="1">
                <a:solidFill>
                  <a:srgbClr val="3333FF"/>
                </a:solidFill>
              </a:rPr>
              <a:t>«Предметное содержание перестает быть центральной частью стандарта»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580063" y="925752"/>
            <a:ext cx="3024187" cy="1584325"/>
            <a:chOff x="3243" y="1389"/>
            <a:chExt cx="1315" cy="1179"/>
          </a:xfrm>
        </p:grpSpPr>
        <p:sp>
          <p:nvSpPr>
            <p:cNvPr id="9236" name="Oval 14"/>
            <p:cNvSpPr>
              <a:spLocks noChangeArrowheads="1"/>
            </p:cNvSpPr>
            <p:nvPr/>
          </p:nvSpPr>
          <p:spPr bwMode="auto">
            <a:xfrm>
              <a:off x="3243" y="1389"/>
              <a:ext cx="1315" cy="1179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7" name="Text Box 15"/>
            <p:cNvSpPr txBox="1">
              <a:spLocks noChangeArrowheads="1"/>
            </p:cNvSpPr>
            <p:nvPr/>
          </p:nvSpPr>
          <p:spPr bwMode="auto">
            <a:xfrm>
              <a:off x="3334" y="1616"/>
              <a:ext cx="1134" cy="704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800" b="1" dirty="0"/>
                <a:t>Требования к выпускнику </a:t>
              </a:r>
            </a:p>
          </p:txBody>
        </p:sp>
      </p:grpSp>
      <p:sp>
        <p:nvSpPr>
          <p:cNvPr id="305168" name="Text Box 16"/>
          <p:cNvSpPr txBox="1">
            <a:spLocks noChangeArrowheads="1"/>
          </p:cNvSpPr>
          <p:nvPr/>
        </p:nvSpPr>
        <p:spPr bwMode="auto">
          <a:xfrm>
            <a:off x="179388" y="4803095"/>
            <a:ext cx="5473700" cy="8223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dirty="0"/>
              <a:t>Вариативные авторские программы, и рабочие программы учителей</a:t>
            </a:r>
            <a:endParaRPr lang="ru-RU" sz="1400" dirty="0"/>
          </a:p>
        </p:txBody>
      </p:sp>
      <p:sp>
        <p:nvSpPr>
          <p:cNvPr id="305169" name="Text Box 17"/>
          <p:cNvSpPr txBox="1">
            <a:spLocks noChangeArrowheads="1"/>
          </p:cNvSpPr>
          <p:nvPr/>
        </p:nvSpPr>
        <p:spPr bwMode="auto">
          <a:xfrm>
            <a:off x="6031782" y="3000149"/>
            <a:ext cx="23764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3333FF"/>
                </a:solidFill>
              </a:rPr>
              <a:t>Обязательная часть</a:t>
            </a:r>
            <a:endParaRPr lang="ru-RU" sz="2000" dirty="0"/>
          </a:p>
        </p:txBody>
      </p:sp>
      <p:sp>
        <p:nvSpPr>
          <p:cNvPr id="305170" name="Text Box 18"/>
          <p:cNvSpPr txBox="1">
            <a:spLocks noChangeArrowheads="1"/>
          </p:cNvSpPr>
          <p:nvPr/>
        </p:nvSpPr>
        <p:spPr bwMode="auto">
          <a:xfrm>
            <a:off x="5662273" y="4826000"/>
            <a:ext cx="36353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2000" b="1" dirty="0">
                <a:solidFill>
                  <a:srgbClr val="3333FF"/>
                </a:solidFill>
              </a:rPr>
              <a:t>Ч</a:t>
            </a:r>
            <a:r>
              <a:rPr lang="ru-RU" sz="2000" b="1" dirty="0">
                <a:solidFill>
                  <a:srgbClr val="2B03F5"/>
                </a:solidFill>
              </a:rPr>
              <a:t>асти, </a:t>
            </a:r>
            <a:r>
              <a:rPr lang="ru-RU" sz="2000" dirty="0">
                <a:solidFill>
                  <a:srgbClr val="3333FF"/>
                </a:solidFill>
              </a:rPr>
              <a:t>формируемые </a:t>
            </a:r>
            <a:r>
              <a:rPr lang="ru-RU" sz="2000" b="1" dirty="0">
                <a:solidFill>
                  <a:srgbClr val="3333FF"/>
                </a:solidFill>
              </a:rPr>
              <a:t>участниками</a:t>
            </a:r>
            <a:r>
              <a:rPr lang="ru-RU" sz="2000" dirty="0">
                <a:solidFill>
                  <a:srgbClr val="3333FF"/>
                </a:solidFill>
              </a:rPr>
              <a:t> образовательного процесса</a:t>
            </a:r>
            <a:endParaRPr lang="ru-RU" sz="2000" dirty="0"/>
          </a:p>
        </p:txBody>
      </p:sp>
      <p:sp>
        <p:nvSpPr>
          <p:cNvPr id="305171" name="Line 19"/>
          <p:cNvSpPr>
            <a:spLocks noChangeShapeType="1"/>
          </p:cNvSpPr>
          <p:nvPr/>
        </p:nvSpPr>
        <p:spPr bwMode="auto">
          <a:xfrm flipH="1">
            <a:off x="5991793" y="2496129"/>
            <a:ext cx="649288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5172" name="Line 20"/>
          <p:cNvSpPr>
            <a:spLocks noChangeShapeType="1"/>
          </p:cNvSpPr>
          <p:nvPr/>
        </p:nvSpPr>
        <p:spPr bwMode="auto">
          <a:xfrm flipH="1">
            <a:off x="3339158" y="3989388"/>
            <a:ext cx="1223962" cy="649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140200" y="2471410"/>
            <a:ext cx="1871663" cy="1584325"/>
            <a:chOff x="3243" y="1389"/>
            <a:chExt cx="1315" cy="1179"/>
          </a:xfrm>
        </p:grpSpPr>
        <p:sp>
          <p:nvSpPr>
            <p:cNvPr id="9234" name="Oval 22"/>
            <p:cNvSpPr>
              <a:spLocks noChangeArrowheads="1"/>
            </p:cNvSpPr>
            <p:nvPr/>
          </p:nvSpPr>
          <p:spPr bwMode="auto">
            <a:xfrm>
              <a:off x="3243" y="1389"/>
              <a:ext cx="1315" cy="1179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5" name="Text Box 23"/>
            <p:cNvSpPr txBox="1">
              <a:spLocks noChangeArrowheads="1"/>
            </p:cNvSpPr>
            <p:nvPr/>
          </p:nvSpPr>
          <p:spPr bwMode="auto">
            <a:xfrm>
              <a:off x="3334" y="1616"/>
              <a:ext cx="1134" cy="84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000" b="1" dirty="0" err="1"/>
                <a:t>Информа-ционное</a:t>
              </a:r>
              <a:r>
                <a:rPr lang="ru-RU" sz="2000" b="1" dirty="0"/>
                <a:t> ядро</a:t>
              </a:r>
              <a:r>
                <a:rPr lang="ru-RU" sz="2800" b="1" dirty="0"/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5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5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5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5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5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5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5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5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64" grpId="0" animBg="1"/>
      <p:bldP spid="305168" grpId="0" animBg="1"/>
      <p:bldP spid="305169" grpId="0"/>
      <p:bldP spid="305170" grpId="0"/>
      <p:bldP spid="305171" grpId="0" animBg="1"/>
      <p:bldP spid="3051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760" y="1340768"/>
            <a:ext cx="4834880" cy="2649538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rgbClr val="2B03F5"/>
                </a:solidFill>
              </a:rPr>
              <a:t>3.</a:t>
            </a:r>
            <a:r>
              <a:rPr lang="ru-RU" sz="4800" b="1" dirty="0" smtClean="0"/>
              <a:t> КАК УЧИТЬ? </a:t>
            </a:r>
            <a:br>
              <a:rPr lang="ru-RU" sz="4800" b="1" dirty="0" smtClean="0"/>
            </a:br>
            <a:r>
              <a:rPr lang="ru-RU" sz="4800" b="1" dirty="0" smtClean="0"/>
              <a:t>(ТЕХНОЛОГИЯ)</a:t>
            </a:r>
            <a:r>
              <a:rPr lang="ru-RU" sz="3000" dirty="0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49363" y="4148138"/>
            <a:ext cx="6707187" cy="1512887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052736"/>
            <a:ext cx="8569325" cy="4392488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dirty="0" smtClean="0">
                <a:solidFill>
                  <a:srgbClr val="2B03F5"/>
                </a:solidFill>
                <a:latin typeface="Times New Roman" pitchFamily="18" charset="0"/>
              </a:rPr>
              <a:t>ДЕЯТЕЛЬНОСТЬ УЧЕНИКОВ:</a:t>
            </a:r>
          </a:p>
          <a:p>
            <a:pPr eaLnBrk="1" hangingPunct="1"/>
            <a:r>
              <a:rPr lang="ru-RU" sz="2400" b="1" dirty="0" smtClean="0">
                <a:solidFill>
                  <a:srgbClr val="2B03F5"/>
                </a:solidFill>
                <a:latin typeface="Times New Roman" pitchFamily="18" charset="0"/>
              </a:rPr>
              <a:t>умение</a:t>
            </a:r>
            <a:r>
              <a:rPr lang="ru-RU" sz="2400" dirty="0" smtClean="0">
                <a:solidFill>
                  <a:srgbClr val="2B03F5"/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2B03F5"/>
                </a:solidFill>
                <a:latin typeface="Times New Roman" pitchFamily="18" charset="0"/>
              </a:rPr>
              <a:t>решать учебные задачи</a:t>
            </a:r>
            <a:r>
              <a:rPr lang="ru-RU" sz="2400" dirty="0" smtClean="0">
                <a:latin typeface="Times New Roman" pitchFamily="18" charset="0"/>
              </a:rPr>
              <a:t> на основе сформированных предметных и универсальных способов действий требует коренной </a:t>
            </a:r>
            <a:r>
              <a:rPr lang="ru-RU" sz="2400" dirty="0" smtClean="0">
                <a:solidFill>
                  <a:srgbClr val="FF3300"/>
                </a:solidFill>
                <a:latin typeface="Times New Roman" pitchFamily="18" charset="0"/>
              </a:rPr>
              <a:t>переработки </a:t>
            </a:r>
            <a:r>
              <a:rPr lang="ru-RU" sz="2400" dirty="0" err="1" smtClean="0">
                <a:solidFill>
                  <a:srgbClr val="FF3300"/>
                </a:solidFill>
                <a:latin typeface="Times New Roman" pitchFamily="18" charset="0"/>
              </a:rPr>
              <a:t>КИМов</a:t>
            </a:r>
            <a:r>
              <a:rPr lang="ru-RU" sz="2400" dirty="0" smtClean="0">
                <a:latin typeface="Times New Roman" pitchFamily="18" charset="0"/>
              </a:rPr>
              <a:t> (умения, а не знания!)</a:t>
            </a:r>
          </a:p>
          <a:p>
            <a:pPr eaLnBrk="1" hangingPunct="1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</a:t>
            </a:r>
            <a:r>
              <a:rPr lang="ru-RU" sz="2400" dirty="0" smtClean="0">
                <a:latin typeface="Times New Roman" pitchFamily="18" charset="0"/>
              </a:rPr>
              <a:t>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учиться – </a:t>
            </a:r>
            <a:r>
              <a:rPr lang="ru-RU" sz="2400" b="1" dirty="0" smtClean="0">
                <a:solidFill>
                  <a:srgbClr val="2B03F5"/>
                </a:solidFill>
                <a:latin typeface="Times New Roman" pitchFamily="18" charset="0"/>
                <a:cs typeface="Times New Roman" pitchFamily="18" charset="0"/>
              </a:rPr>
              <a:t>способност</a:t>
            </a:r>
            <a:r>
              <a:rPr lang="ru-RU" sz="2400" b="1" dirty="0" smtClean="0">
                <a:solidFill>
                  <a:srgbClr val="2B03F5"/>
                </a:solidFill>
                <a:latin typeface="Times New Roman" pitchFamily="18" charset="0"/>
              </a:rPr>
              <a:t>ь</a:t>
            </a:r>
            <a:r>
              <a:rPr lang="ru-RU" sz="2400" b="1" dirty="0" smtClean="0">
                <a:solidFill>
                  <a:srgbClr val="2B03F5"/>
                </a:solidFill>
                <a:latin typeface="Times New Roman" pitchFamily="18" charset="0"/>
                <a:cs typeface="Times New Roman" pitchFamily="18" charset="0"/>
              </a:rPr>
              <a:t> к самоорганизации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решении учебных задач</a:t>
            </a:r>
          </a:p>
          <a:p>
            <a:pPr eaLnBrk="1" hangingPunct="1"/>
            <a:endParaRPr lang="ru-RU" sz="2400" dirty="0" smtClean="0">
              <a:latin typeface="Times New Roman" pitchFamily="18" charset="0"/>
            </a:endParaRPr>
          </a:p>
          <a:p>
            <a:pPr eaLnBrk="1" hangingPunct="1"/>
            <a:r>
              <a:rPr lang="ru-RU" sz="2400" b="1" dirty="0" smtClean="0">
                <a:solidFill>
                  <a:srgbClr val="2B03F5"/>
                </a:solidFill>
                <a:latin typeface="Times New Roman" pitchFamily="18" charset="0"/>
                <a:cs typeface="Times New Roman" pitchFamily="18" charset="0"/>
              </a:rPr>
              <a:t>прогресс</a:t>
            </a:r>
            <a:r>
              <a:rPr lang="ru-RU" sz="2400" b="1" i="1" dirty="0" smtClean="0">
                <a:solidFill>
                  <a:srgbClr val="2B03F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2B03F5"/>
                </a:solidFill>
                <a:latin typeface="Times New Roman" pitchFamily="18" charset="0"/>
                <a:cs typeface="Times New Roman" pitchFamily="18" charset="0"/>
              </a:rPr>
              <a:t>в личностном развитии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(эмоциональном, познавательном,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/>
              <a:t> </a:t>
            </a:r>
          </a:p>
        </p:txBody>
      </p:sp>
      <p:sp>
        <p:nvSpPr>
          <p:cNvPr id="1126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215EBBE-A32A-408A-8961-28B4D853046A}" type="slidenum">
              <a:rPr lang="ru-RU" smtClean="0"/>
              <a:pPr eaLnBrk="1" hangingPunct="1"/>
              <a:t>9</a:t>
            </a:fld>
            <a:endParaRPr lang="ru-RU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07487" cy="648816"/>
          </a:xfrm>
          <a:solidFill>
            <a:srgbClr val="FFFFCC"/>
          </a:solidFill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/>
            <a:r>
              <a:rPr lang="ru-RU" sz="2400" b="1" dirty="0" smtClean="0">
                <a:solidFill>
                  <a:schemeClr val="tx1"/>
                </a:solidFill>
                <a:latin typeface="Tahoma" pitchFamily="34" charset="0"/>
              </a:rPr>
              <a:t>   ФГОС: что оценивается как результат образования?</a:t>
            </a:r>
          </a:p>
        </p:txBody>
      </p:sp>
      <p:sp>
        <p:nvSpPr>
          <p:cNvPr id="11271" name="Rectangle 6"/>
          <p:cNvSpPr>
            <a:spLocks noChangeArrowheads="1"/>
          </p:cNvSpPr>
          <p:nvPr/>
        </p:nvSpPr>
        <p:spPr bwMode="auto">
          <a:xfrm flipV="1">
            <a:off x="0" y="6857998"/>
            <a:ext cx="360363" cy="45719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z="2000" b="1" dirty="0">
              <a:solidFill>
                <a:srgbClr val="003300"/>
              </a:solidFill>
            </a:endParaRPr>
          </a:p>
        </p:txBody>
      </p:sp>
      <p:sp>
        <p:nvSpPr>
          <p:cNvPr id="310279" name="Text Box 7"/>
          <p:cNvSpPr txBox="1">
            <a:spLocks noChangeArrowheads="1"/>
          </p:cNvSpPr>
          <p:nvPr/>
        </p:nvSpPr>
        <p:spPr bwMode="auto">
          <a:xfrm>
            <a:off x="4932040" y="5330825"/>
            <a:ext cx="4175448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sz="3200" b="1" dirty="0">
              <a:solidFill>
                <a:srgbClr val="2B03F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405</TotalTime>
  <Words>670</Words>
  <Application>Microsoft Office PowerPoint</Application>
  <PresentationFormat>Экран (4:3)</PresentationFormat>
  <Paragraphs>144</Paragraphs>
  <Slides>14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      </vt:lpstr>
      <vt:lpstr>КАК ПОЛУЧИТЬ НОВЫЙ ОБРАЗОВАТЕЛЬНЫЙ РЕЗУЛЬТАТ?</vt:lpstr>
      <vt:lpstr> КАК ПОЛУЧИТЬ НОВЫЙ ОБРАЗОВАТЕЛЬНЫЙ РЕЗУЛЬТАТ?</vt:lpstr>
      <vt:lpstr>1. ЗАЧЕМ УЧИТЬ?  (ЦЕЛЬ ОБРАЗОВАНИЯ) </vt:lpstr>
      <vt:lpstr>ФГОС (2008–09):  НОВЫЙ ОБРАЗОВАТЕЛЬНЫЙ РЕЗУЛЬТАТ  </vt:lpstr>
      <vt:lpstr>2. ЧЕМУ УЧИТЬ?  (СОДЕРЖАНИЕ) </vt:lpstr>
      <vt:lpstr>    ФГОС: изменение подходов к  содержанию</vt:lpstr>
      <vt:lpstr>3. КАК УЧИТЬ?  (ТЕХНОЛОГИЯ) </vt:lpstr>
      <vt:lpstr>   ФГОС: что оценивается как результат образования?</vt:lpstr>
      <vt:lpstr>      В жизни постоянно приходится решать проблемы!                      А учит ли этому школа? </vt:lpstr>
      <vt:lpstr>Презентация PowerPoint</vt:lpstr>
      <vt:lpstr>Презентация PowerPoint</vt:lpstr>
      <vt:lpstr> «Нужно,  чтобы  дети,  по  возможности, учились  самостоятельно,  а  учитель руководил  этим  самостоятельным процессом  и  давал  для  него  материал»       К.Д.Ушинский</vt:lpstr>
      <vt:lpstr>Посредственный учитель        излагает. Хороший учитель      объясняет. Выдающийся учитель       показывает. Великий учитель      вдохновляет.       Уильям Уорд</vt:lpstr>
    </vt:vector>
  </TitlesOfParts>
  <Company>work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 ОСВОЕНИЯ НОВОГО  ФЕДЕРАЛЬНОГО ГОСУДАРСТВЕННОГО ОБРАЗОВАТЕЛЬНОГО СТАНДАРТА (ФГОС)</dc:title>
  <dc:creator>IRA</dc:creator>
  <cp:lastModifiedBy>1</cp:lastModifiedBy>
  <cp:revision>75</cp:revision>
  <dcterms:created xsi:type="dcterms:W3CDTF">2009-10-26T17:26:51Z</dcterms:created>
  <dcterms:modified xsi:type="dcterms:W3CDTF">2014-11-06T14:07:00Z</dcterms:modified>
</cp:coreProperties>
</file>