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9" r:id="rId3"/>
    <p:sldId id="260" r:id="rId4"/>
    <p:sldId id="264" r:id="rId5"/>
    <p:sldId id="261" r:id="rId6"/>
    <p:sldId id="262" r:id="rId7"/>
    <p:sldId id="269" r:id="rId8"/>
    <p:sldId id="263" r:id="rId9"/>
    <p:sldId id="270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2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92696"/>
            <a:ext cx="7499176" cy="833226"/>
          </a:xfrm>
        </p:spPr>
        <p:txBody>
          <a:bodyPr>
            <a:noAutofit/>
          </a:bodyPr>
          <a:lstStyle/>
          <a:p>
            <a:r>
              <a:rPr lang="ru-RU" sz="2800" dirty="0" smtClean="0"/>
              <a:t>ОТЧЁТ ПО ИТОГАМ РАБОТЫ В 1 КЛАССЕ </a:t>
            </a:r>
            <a:br>
              <a:rPr lang="ru-RU" sz="2800" dirty="0" smtClean="0"/>
            </a:br>
            <a:r>
              <a:rPr lang="ru-RU" sz="2800" dirty="0"/>
              <a:t> </a:t>
            </a:r>
            <a:r>
              <a:rPr lang="ru-RU" sz="2800" dirty="0" smtClean="0"/>
              <a:t>            ПО ФГОС 2 ПОКОЛЕНИЯ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187523" y="2132856"/>
            <a:ext cx="3008313" cy="4800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4" descr="Картинка 46 из 48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132856"/>
            <a:ext cx="3168353" cy="4546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Картинка 2 из 577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844824"/>
            <a:ext cx="5340350" cy="3918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67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1-А\133___11\IMG_107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043607"/>
            <a:ext cx="8735888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81128"/>
            <a:ext cx="8458200" cy="194421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«Ученик – это не сосуд, который нужно наполнить, а факел, который нужно зажечь». </a:t>
            </a:r>
            <a:br>
              <a:rPr lang="ru-RU" sz="2800" dirty="0" smtClean="0"/>
            </a:br>
            <a:r>
              <a:rPr lang="ru-RU" sz="2800" dirty="0" smtClean="0"/>
              <a:t>						Плутарх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-45720" y="60960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783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090332" y="982184"/>
            <a:ext cx="3064827" cy="144245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5"/>
                </a:solidFill>
              </a:rPr>
              <a:t>ФГОС</a:t>
            </a:r>
            <a:r>
              <a:rPr lang="ru-RU" sz="4800" b="1" dirty="0" smtClean="0"/>
              <a:t> – что это?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60000">
            <a:off x="4492082" y="763098"/>
            <a:ext cx="3671849" cy="5550055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Принятие нового Федерального государственного образовательного стандарта начального общего образования повлекло за собой не только пересмотр давно сложившейся системы образования, но и потребовало от школ по-новому выстраивать  школьное образовательное пространство.</a:t>
            </a:r>
          </a:p>
          <a:p>
            <a:endParaRPr lang="ru-RU" dirty="0"/>
          </a:p>
          <a:p>
            <a:r>
              <a:rPr lang="ru-RU" dirty="0" smtClean="0"/>
              <a:t>В основе стандарта лежит системно-</a:t>
            </a:r>
            <a:r>
              <a:rPr lang="ru-RU" dirty="0" err="1" smtClean="0"/>
              <a:t>деятельностный</a:t>
            </a:r>
            <a:r>
              <a:rPr lang="ru-RU" dirty="0" smtClean="0"/>
              <a:t> подход, который предполагает воспитание и развитие качеств личности, отвечающих требованиям информационного общества.</a:t>
            </a:r>
          </a:p>
          <a:p>
            <a:endParaRPr lang="ru-RU" dirty="0"/>
          </a:p>
          <a:p>
            <a:r>
              <a:rPr lang="ru-RU" dirty="0" smtClean="0"/>
              <a:t>Это обучение через деятельность, когда ребенок получает определенный объём знаний через самостоятельный поиск информации, самостоятельное решение проблемных вопросов, подключая все возможные ресурсы (н-р: собственный опыт)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92896"/>
            <a:ext cx="3024336" cy="301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919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384156" cy="936104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C000"/>
                </a:solidFill>
              </a:rPr>
              <a:t>Организация уроков</a:t>
            </a:r>
            <a:endParaRPr lang="ru-RU" sz="4800" dirty="0">
              <a:solidFill>
                <a:srgbClr val="FFC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196752"/>
            <a:ext cx="8330604" cy="4213448"/>
          </a:xfrm>
        </p:spPr>
        <p:txBody>
          <a:bodyPr>
            <a:norm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и фронтальная работа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Парная работа на уроке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Групповые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новым оборудованием и компьютером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869680" y="609600"/>
            <a:ext cx="45719" cy="4800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Picture 2" descr="Картинка 32 из 4807"/>
          <p:cNvPicPr>
            <a:picLocks noChangeAspect="1" noChangeArrowheads="1"/>
          </p:cNvPicPr>
          <p:nvPr/>
        </p:nvPicPr>
        <p:blipFill>
          <a:blip r:embed="rId2" cstate="print"/>
          <a:srcRect r="594" b="4665"/>
          <a:stretch>
            <a:fillRect/>
          </a:stretch>
        </p:blipFill>
        <p:spPr bwMode="auto">
          <a:xfrm>
            <a:off x="6300192" y="3861048"/>
            <a:ext cx="248761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746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542" y="404664"/>
            <a:ext cx="542458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u="sng" dirty="0">
                <a:solidFill>
                  <a:srgbClr val="FF0000"/>
                </a:solidFill>
              </a:rPr>
              <a:t>Метод проекта </a:t>
            </a:r>
            <a:r>
              <a:rPr lang="ru-RU" sz="2400" dirty="0"/>
              <a:t>– это одна из личностно-ориентированных технологий, в основе которой лежит развитие познавательных навыков учащихся, умений самостоятельно конструировать свои знания, ориентироваться в информационном пространстве, развитие критического и творческого мышления.</a:t>
            </a:r>
            <a:r>
              <a:rPr lang="ru-RU" sz="2400" b="1" dirty="0"/>
              <a:t>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i="1" u="sng" dirty="0">
                <a:solidFill>
                  <a:srgbClr val="FF0000"/>
                </a:solidFill>
              </a:rPr>
              <a:t>Основная цель проектной деятельности</a:t>
            </a:r>
            <a:r>
              <a:rPr lang="ru-RU" sz="2400" dirty="0"/>
              <a:t> – развитие свободной творческой личности ребенка, которое определяется задачами развития и задачами исследовательской деятельности детей.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 l="7042" r="2817"/>
          <a:stretch>
            <a:fillRect/>
          </a:stretch>
        </p:blipFill>
        <p:spPr bwMode="auto">
          <a:xfrm>
            <a:off x="5724128" y="980728"/>
            <a:ext cx="3168154" cy="4759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139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7" name="Picture 3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116632"/>
            <a:ext cx="6911925" cy="69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431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C000"/>
                </a:solidFill>
              </a:rPr>
              <a:t>     Использование результатов стартовой готовности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-при организации урочной и внеурочной деятельности, опираясь на индивидуальны личностные особенности учащихся;</a:t>
            </a:r>
          </a:p>
          <a:p>
            <a:r>
              <a:rPr lang="ru-RU" dirty="0"/>
              <a:t>-при работе с родителями (для проведения консультаций);</a:t>
            </a:r>
          </a:p>
          <a:p>
            <a:r>
              <a:rPr lang="ru-RU" dirty="0"/>
              <a:t>-при формировании групп учащихся с разным уровнем мотивации для организации дифференцированного подхода.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504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лава\Pictures\Мои сканированные изображения\2011-10 (окт)\сканирование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75856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C:\Users\Слава\Pictures\Мои сканированные изображения\2011-10 (окт)\сканирование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3290" y="476672"/>
            <a:ext cx="3286125" cy="556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Слава\Pictures\Мои сканированные изображения\2011-10 (окт)\сканирование0008.jpg"/>
          <p:cNvPicPr>
            <a:picLocks noChangeAspect="1" noChangeArrowheads="1"/>
          </p:cNvPicPr>
          <p:nvPr/>
        </p:nvPicPr>
        <p:blipFill>
          <a:blip r:embed="rId4" cstate="print"/>
          <a:srcRect l="5164" t="3613"/>
          <a:stretch>
            <a:fillRect/>
          </a:stretch>
        </p:blipFill>
        <p:spPr bwMode="auto">
          <a:xfrm>
            <a:off x="5120903" y="1268760"/>
            <a:ext cx="4032250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Слава\Pictures\Мои сканированные изображения\2011-10 (окт)\сканирование0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795341"/>
            <a:ext cx="2843808" cy="3062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8686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95557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               Организация контроля </a:t>
            </a:r>
            <a:br>
              <a:rPr lang="ru-RU" sz="2800" dirty="0" smtClean="0"/>
            </a:br>
            <a:r>
              <a:rPr lang="ru-RU" sz="2800" dirty="0" smtClean="0"/>
              <a:t>за качеством знаний учащихся 1-х классов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Стартовый контроль (диагностика «Школьный старт»)</a:t>
            </a:r>
          </a:p>
          <a:p>
            <a:r>
              <a:rPr lang="ru-RU" dirty="0" smtClean="0"/>
              <a:t>Промежуточный контроль </a:t>
            </a:r>
            <a:r>
              <a:rPr lang="ru-RU" dirty="0"/>
              <a:t>(проверка ЗУН по математике и обучению грамоте в форме проверочной работы</a:t>
            </a:r>
            <a:r>
              <a:rPr lang="ru-RU" dirty="0" smtClean="0"/>
              <a:t>)</a:t>
            </a:r>
          </a:p>
          <a:p>
            <a:r>
              <a:rPr lang="ru-RU" dirty="0" smtClean="0"/>
              <a:t>Итоговый контроль (</a:t>
            </a:r>
            <a:r>
              <a:rPr lang="ru-RU" dirty="0"/>
              <a:t>(проверка ЗУН по математике </a:t>
            </a:r>
            <a:r>
              <a:rPr lang="ru-RU" dirty="0" smtClean="0"/>
              <a:t>и русскому языку, чтению в форме тестов на конец года))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184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4 из 48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712968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49909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404</TotalTime>
  <Words>253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ОТЧЁТ ПО ИТОГАМ РАБОТЫ В 1 КЛАССЕ               ПО ФГОС 2 ПОКОЛЕНИЯ</vt:lpstr>
      <vt:lpstr>ФГОС – что это?</vt:lpstr>
      <vt:lpstr>Организация уроков</vt:lpstr>
      <vt:lpstr>Презентация PowerPoint</vt:lpstr>
      <vt:lpstr>Презентация PowerPoint</vt:lpstr>
      <vt:lpstr>     Использование результатов стартовой готовности</vt:lpstr>
      <vt:lpstr>Презентация PowerPoint</vt:lpstr>
      <vt:lpstr>                     Организация контроля  за качеством знаний учащихся 1-х классов</vt:lpstr>
      <vt:lpstr>Презентация PowerPoint</vt:lpstr>
      <vt:lpstr>«Ученик – это не сосуд, который нужно наполнить, а факел, который нужно зажечь».        Плутарх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ФГОС – что это?</dc:title>
  <dc:creator>1</dc:creator>
  <cp:lastModifiedBy>1</cp:lastModifiedBy>
  <cp:revision>15</cp:revision>
  <dcterms:created xsi:type="dcterms:W3CDTF">2015-03-30T12:14:01Z</dcterms:created>
  <dcterms:modified xsi:type="dcterms:W3CDTF">2015-03-30T20:18:14Z</dcterms:modified>
</cp:coreProperties>
</file>