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96" y="-3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4C71EC6-210F-42DE-9C53-41977AD35B3D}" type="datetimeFigureOut">
              <a:rPr lang="ru-RU" smtClean="0"/>
              <a:t>11.01.2016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11.01.2016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2276872"/>
            <a:ext cx="8964488" cy="2088232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accent3">
                    <a:lumMod val="75000"/>
                  </a:schemeClr>
                </a:solidFill>
              </a:rPr>
              <a:t>Психологические         						особенности </a:t>
            </a:r>
            <a:br>
              <a:rPr lang="ru-RU" sz="40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4000" dirty="0" smtClean="0">
                <a:solidFill>
                  <a:schemeClr val="accent3">
                    <a:lumMod val="75000"/>
                  </a:schemeClr>
                </a:solidFill>
              </a:rPr>
              <a:t>		    проблемных детей</a:t>
            </a:r>
            <a:endParaRPr lang="ru-RU" sz="40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3749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/>
          <p:cNvSpPr>
            <a:spLocks noChangeArrowheads="1"/>
          </p:cNvSpPr>
          <p:nvPr/>
        </p:nvSpPr>
        <p:spPr bwMode="auto">
          <a:xfrm rot="10800000">
            <a:off x="2483767" y="2060575"/>
            <a:ext cx="4175795" cy="2305050"/>
          </a:xfrm>
          <a:custGeom>
            <a:avLst/>
            <a:gdLst>
              <a:gd name="T0" fmla="*/ 2412206 w 21600"/>
              <a:gd name="T1" fmla="*/ 0 h 21600"/>
              <a:gd name="T2" fmla="*/ 0 w 21600"/>
              <a:gd name="T3" fmla="*/ 1646510 h 21600"/>
              <a:gd name="T4" fmla="*/ 2412206 w 21600"/>
              <a:gd name="T5" fmla="*/ 1975727 h 21600"/>
              <a:gd name="T6" fmla="*/ 4824412 w 21600"/>
              <a:gd name="T7" fmla="*/ 164651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2160 w 21600"/>
              <a:gd name="T13" fmla="*/ 12343 h 21600"/>
              <a:gd name="T14" fmla="*/ 19440 w 21600"/>
              <a:gd name="T15" fmla="*/ 18514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00" y="0"/>
                </a:moveTo>
                <a:lnTo>
                  <a:pt x="6480" y="6171"/>
                </a:lnTo>
                <a:lnTo>
                  <a:pt x="8640" y="6171"/>
                </a:lnTo>
                <a:lnTo>
                  <a:pt x="8640" y="12343"/>
                </a:lnTo>
                <a:lnTo>
                  <a:pt x="4320" y="12343"/>
                </a:lnTo>
                <a:lnTo>
                  <a:pt x="4320" y="9257"/>
                </a:lnTo>
                <a:lnTo>
                  <a:pt x="0" y="15429"/>
                </a:lnTo>
                <a:lnTo>
                  <a:pt x="4320" y="21600"/>
                </a:lnTo>
                <a:lnTo>
                  <a:pt x="4320" y="18514"/>
                </a:lnTo>
                <a:lnTo>
                  <a:pt x="17280" y="18514"/>
                </a:lnTo>
                <a:lnTo>
                  <a:pt x="17280" y="21600"/>
                </a:lnTo>
                <a:lnTo>
                  <a:pt x="21600" y="15429"/>
                </a:lnTo>
                <a:lnTo>
                  <a:pt x="17280" y="9257"/>
                </a:lnTo>
                <a:lnTo>
                  <a:pt x="17280" y="12343"/>
                </a:lnTo>
                <a:lnTo>
                  <a:pt x="12960" y="12343"/>
                </a:lnTo>
                <a:lnTo>
                  <a:pt x="12960" y="6171"/>
                </a:lnTo>
                <a:lnTo>
                  <a:pt x="15120" y="6171"/>
                </a:lnTo>
                <a:close/>
              </a:path>
            </a:pathLst>
          </a:cu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marL="342900" indent="-342900" algn="ctr">
              <a:buFontTx/>
              <a:buNone/>
            </a:pPr>
            <a:r>
              <a:rPr lang="ru-RU" sz="2000" b="1" dirty="0"/>
              <a:t>Тотальное недоразвитие</a:t>
            </a:r>
          </a:p>
        </p:txBody>
      </p:sp>
      <p:sp>
        <p:nvSpPr>
          <p:cNvPr id="3" name="Oval 5"/>
          <p:cNvSpPr>
            <a:spLocks noChangeArrowheads="1"/>
          </p:cNvSpPr>
          <p:nvPr/>
        </p:nvSpPr>
        <p:spPr bwMode="auto">
          <a:xfrm>
            <a:off x="395536" y="1773237"/>
            <a:ext cx="2088230" cy="2231825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42900" indent="-342900" algn="ctr">
              <a:buFontTx/>
              <a:buNone/>
            </a:pPr>
            <a:r>
              <a:rPr lang="ru-RU" sz="2000" b="1" dirty="0"/>
              <a:t>простой</a:t>
            </a:r>
          </a:p>
          <a:p>
            <a:pPr marL="342900" indent="-342900" algn="ctr">
              <a:buFontTx/>
              <a:buNone/>
            </a:pPr>
            <a:r>
              <a:rPr lang="ru-RU" sz="2000" b="1" dirty="0"/>
              <a:t>уравновешенный</a:t>
            </a:r>
          </a:p>
          <a:p>
            <a:pPr marL="342900" indent="-342900" algn="ctr">
              <a:buFontTx/>
              <a:buNone/>
            </a:pPr>
            <a:r>
              <a:rPr lang="ru-RU" sz="2000" b="1" dirty="0"/>
              <a:t>тип</a:t>
            </a:r>
          </a:p>
        </p:txBody>
      </p:sp>
      <p:sp>
        <p:nvSpPr>
          <p:cNvPr id="4" name="Oval 7"/>
          <p:cNvSpPr>
            <a:spLocks noChangeArrowheads="1"/>
          </p:cNvSpPr>
          <p:nvPr/>
        </p:nvSpPr>
        <p:spPr bwMode="auto">
          <a:xfrm>
            <a:off x="2663489" y="4437063"/>
            <a:ext cx="3816350" cy="1368425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42900" indent="-342900" algn="ctr">
              <a:buFontTx/>
              <a:buNone/>
            </a:pPr>
            <a:r>
              <a:rPr lang="ru-RU" sz="2000" b="1" dirty="0"/>
              <a:t>Тормозимо-инертный</a:t>
            </a:r>
          </a:p>
          <a:p>
            <a:pPr marL="342900" indent="-342900" algn="ctr">
              <a:buFontTx/>
              <a:buNone/>
            </a:pPr>
            <a:r>
              <a:rPr lang="ru-RU" sz="2000" b="1" dirty="0"/>
              <a:t>тип</a:t>
            </a:r>
          </a:p>
        </p:txBody>
      </p:sp>
      <p:sp>
        <p:nvSpPr>
          <p:cNvPr id="5" name="Oval 6"/>
          <p:cNvSpPr>
            <a:spLocks noChangeArrowheads="1"/>
          </p:cNvSpPr>
          <p:nvPr/>
        </p:nvSpPr>
        <p:spPr bwMode="auto">
          <a:xfrm>
            <a:off x="6659562" y="1700212"/>
            <a:ext cx="2017713" cy="2304851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42900" indent="-342900" algn="ctr">
              <a:buFontTx/>
              <a:buNone/>
            </a:pPr>
            <a:r>
              <a:rPr lang="ru-RU" sz="2000" b="1" dirty="0"/>
              <a:t>аффективно-</a:t>
            </a:r>
          </a:p>
          <a:p>
            <a:pPr marL="342900" indent="-342900" algn="ctr">
              <a:buFontTx/>
              <a:buNone/>
            </a:pPr>
            <a:r>
              <a:rPr lang="ru-RU" sz="2000" b="1" dirty="0"/>
              <a:t>неустойчивый</a:t>
            </a:r>
          </a:p>
          <a:p>
            <a:pPr marL="342900" indent="-342900" algn="ctr">
              <a:buFontTx/>
              <a:buNone/>
            </a:pPr>
            <a:r>
              <a:rPr lang="ru-RU" sz="2000" b="1" dirty="0"/>
              <a:t>тип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815986" y="116632"/>
            <a:ext cx="33277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>
              <a:buFontTx/>
              <a:buNone/>
            </a:pPr>
            <a:r>
              <a:rPr lang="ru-RU" sz="2000" b="1" dirty="0"/>
              <a:t>недостаточное развитие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241704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1196752"/>
            <a:ext cx="820891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ПРОСТОЙ УРАВНОВЕШЕННЫЙ ТИП</a:t>
            </a:r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. </a:t>
            </a:r>
            <a:r>
              <a:rPr lang="ru-RU" sz="2000" dirty="0" smtClean="0"/>
              <a:t>Характерна </a:t>
            </a:r>
            <a:r>
              <a:rPr lang="ru-RU" sz="2000" dirty="0"/>
              <a:t>относительная уравновешенность в поведении, сочетающаяся с непосредственностью реакции, присущей детям значительно более младшего возраста, или, наоборот, </a:t>
            </a:r>
            <a:r>
              <a:rPr lang="ru-RU" sz="2000" dirty="0" err="1"/>
              <a:t>сниженность</a:t>
            </a:r>
            <a:r>
              <a:rPr lang="ru-RU" sz="2000" dirty="0"/>
              <a:t>, «приглушенность» ориентировочного реагирования. </a:t>
            </a:r>
          </a:p>
          <a:p>
            <a:r>
              <a:rPr lang="ru-RU" sz="2000" dirty="0"/>
              <a:t>Адекватность поведения недостаточна.</a:t>
            </a:r>
          </a:p>
          <a:p>
            <a:r>
              <a:rPr lang="ru-RU" sz="2000" dirty="0"/>
              <a:t>Критичность к результатам своей деятельности грубо снижена. </a:t>
            </a:r>
          </a:p>
          <a:p>
            <a:r>
              <a:rPr lang="ru-RU" sz="2000" dirty="0"/>
              <a:t>Обучаемость снижена.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788024" y="-717"/>
            <a:ext cx="349188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Недостаточное развитие.</a:t>
            </a:r>
            <a:br>
              <a:rPr lang="ru-RU" sz="2000" b="1" dirty="0"/>
            </a:br>
            <a:r>
              <a:rPr lang="ru-RU" sz="2000" b="1" dirty="0"/>
              <a:t>Тотальное недоразвитие.</a:t>
            </a:r>
            <a:br>
              <a:rPr lang="ru-RU" sz="2000" b="1" dirty="0"/>
            </a:br>
            <a:endParaRPr lang="ru-RU" sz="2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3751297"/>
            <a:ext cx="820891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</a:rPr>
              <a:t>Аффективно-неустойчивый </a:t>
            </a:r>
            <a:r>
              <a:rPr lang="ru-RU" sz="2000" dirty="0" err="1" smtClean="0">
                <a:solidFill>
                  <a:schemeClr val="accent3">
                    <a:lumMod val="75000"/>
                  </a:schemeClr>
                </a:solidFill>
              </a:rPr>
              <a:t>тип</a:t>
            </a:r>
            <a:r>
              <a:rPr lang="ru-RU" sz="2000" dirty="0" err="1" smtClean="0"/>
              <a:t>.Характеризуется</a:t>
            </a:r>
            <a:r>
              <a:rPr lang="ru-RU" sz="2000" dirty="0" smtClean="0"/>
              <a:t> </a:t>
            </a:r>
            <a:r>
              <a:rPr lang="ru-RU" sz="2000" dirty="0"/>
              <a:t>выраженной импульсивностью. Достаточно грубыми нарушениями целенаправленности, самоконтроля, регуляции и организации своего поведения и деятельности при явном интеллектуальном дефиците. </a:t>
            </a:r>
          </a:p>
          <a:p>
            <a:r>
              <a:rPr lang="ru-RU" sz="2000" dirty="0"/>
              <a:t>Ярко выражено снижение адекватности. </a:t>
            </a:r>
          </a:p>
          <a:p>
            <a:r>
              <a:rPr lang="ru-RU" sz="2000" dirty="0"/>
              <a:t>Ярко выражено снижение критичности. </a:t>
            </a:r>
          </a:p>
          <a:p>
            <a:r>
              <a:rPr lang="ru-RU" sz="2000" dirty="0"/>
              <a:t>Обучаемость новым видам деятельности крайне замедлена, как и темп обучения.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5620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60032" y="0"/>
            <a:ext cx="37079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Недостаточное развитие.</a:t>
            </a:r>
            <a:br>
              <a:rPr lang="ru-RU" b="1" dirty="0"/>
            </a:br>
            <a:r>
              <a:rPr lang="ru-RU" b="1" dirty="0"/>
              <a:t>Тотальное недоразвитие.</a:t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94029" y="692696"/>
            <a:ext cx="820891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</a:rPr>
              <a:t>Тормозимо-инертный тип. </a:t>
            </a:r>
          </a:p>
          <a:p>
            <a:r>
              <a:rPr lang="ru-RU" sz="2000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ru-RU" sz="2000" dirty="0" smtClean="0"/>
              <a:t>Помимо </a:t>
            </a:r>
            <a:r>
              <a:rPr lang="ru-RU" sz="2000" dirty="0"/>
              <a:t>выраженных проблем формирования всех сторон познавательной деятельности, значительная вялость, заторможенность, </a:t>
            </a:r>
            <a:r>
              <a:rPr lang="ru-RU" sz="2000" dirty="0" err="1"/>
              <a:t>инертнорсть</a:t>
            </a:r>
            <a:r>
              <a:rPr lang="ru-RU" sz="2000" dirty="0"/>
              <a:t> (ригидность), низкий уровень психической активности в целом. </a:t>
            </a:r>
          </a:p>
          <a:p>
            <a:r>
              <a:rPr lang="ru-RU" sz="2000" dirty="0" smtClean="0"/>
              <a:t>  Иногда </a:t>
            </a:r>
            <a:r>
              <a:rPr lang="ru-RU" sz="2000" dirty="0"/>
              <a:t>создается впечатление достаточной адекватности, но при тщательном анализе видно, что в целом адекватность явно недостаточна.</a:t>
            </a:r>
          </a:p>
          <a:p>
            <a:r>
              <a:rPr lang="ru-RU" sz="2000" dirty="0"/>
              <a:t> </a:t>
            </a:r>
            <a:r>
              <a:rPr lang="ru-RU" sz="2000" dirty="0" smtClean="0"/>
              <a:t>  Создается </a:t>
            </a:r>
            <a:r>
              <a:rPr lang="ru-RU" sz="2000" dirty="0"/>
              <a:t>впечатление достаточной критичности, однако критичность к результатам своей деятельности значительно снижена, равно как и критичность к самой ситуации обследования. </a:t>
            </a:r>
          </a:p>
          <a:p>
            <a:r>
              <a:rPr lang="ru-RU" sz="2000" dirty="0" smtClean="0"/>
              <a:t>  Грубая </a:t>
            </a:r>
            <a:r>
              <a:rPr lang="ru-RU" sz="2000" dirty="0" err="1"/>
              <a:t>несформированность</a:t>
            </a:r>
            <a:r>
              <a:rPr lang="ru-RU" sz="2000" dirty="0"/>
              <a:t> всей иерархии психических процессов и функций. </a:t>
            </a:r>
          </a:p>
          <a:p>
            <a:r>
              <a:rPr lang="ru-RU" sz="2000" dirty="0" smtClean="0"/>
              <a:t>  Наблюдается </a:t>
            </a:r>
            <a:r>
              <a:rPr lang="ru-RU" sz="2000" dirty="0"/>
              <a:t>значительное </a:t>
            </a:r>
            <a:r>
              <a:rPr lang="ru-RU" sz="2000" dirty="0" err="1"/>
              <a:t>снижениеи</a:t>
            </a:r>
            <a:r>
              <a:rPr lang="ru-RU" sz="2000" dirty="0"/>
              <a:t> продуктивности, и результативности выполнения заданий вербального и невербального характера. </a:t>
            </a:r>
          </a:p>
          <a:p>
            <a:r>
              <a:rPr lang="ru-RU" sz="2000" dirty="0" smtClean="0"/>
              <a:t>  Страдают </a:t>
            </a:r>
            <a:r>
              <a:rPr lang="ru-RU" sz="2000" dirty="0"/>
              <a:t>не только интегративные уровни когнитивной сферы, но и большинство элементарных, базовых компонентов.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5800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/>
          <p:cNvSpPr>
            <a:spLocks noChangeArrowheads="1"/>
          </p:cNvSpPr>
          <p:nvPr/>
        </p:nvSpPr>
        <p:spPr bwMode="auto">
          <a:xfrm>
            <a:off x="2606392" y="2243624"/>
            <a:ext cx="4752527" cy="2521049"/>
          </a:xfrm>
          <a:prstGeom prst="upDownArrowCallout">
            <a:avLst>
              <a:gd name="adj1" fmla="val 57314"/>
              <a:gd name="adj2" fmla="val 57314"/>
              <a:gd name="adj3" fmla="val 12500"/>
              <a:gd name="adj4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342900" indent="-342900" algn="ctr">
              <a:buFontTx/>
              <a:buNone/>
            </a:pPr>
            <a:r>
              <a:rPr lang="ru-RU" sz="2000" b="1" dirty="0"/>
              <a:t>Задержанное </a:t>
            </a:r>
            <a:r>
              <a:rPr lang="ru-RU" sz="2000" b="1" dirty="0" smtClean="0"/>
              <a:t>развитие</a:t>
            </a:r>
          </a:p>
          <a:p>
            <a:pPr marL="342900" indent="-342900" algn="ctr">
              <a:buFontTx/>
              <a:buNone/>
            </a:pPr>
            <a:r>
              <a:rPr lang="ru-RU" sz="1600" dirty="0" smtClean="0"/>
              <a:t>(критерий: равномерное и гармоничное темповое </a:t>
            </a:r>
          </a:p>
          <a:p>
            <a:pPr marL="342900" indent="-342900" algn="ctr">
              <a:buFontTx/>
              <a:buNone/>
            </a:pPr>
            <a:r>
              <a:rPr lang="ru-RU" sz="1600" dirty="0" smtClean="0"/>
              <a:t>отставание формирования всех психических </a:t>
            </a:r>
          </a:p>
          <a:p>
            <a:pPr marL="342900" indent="-342900" algn="ctr">
              <a:buFontTx/>
              <a:buNone/>
            </a:pPr>
            <a:r>
              <a:rPr lang="ru-RU" sz="1600" dirty="0" smtClean="0"/>
              <a:t>функций от условно нормального. </a:t>
            </a:r>
          </a:p>
          <a:p>
            <a:pPr marL="342900" indent="-342900" algn="ctr">
              <a:buFontTx/>
              <a:buNone/>
            </a:pPr>
            <a:r>
              <a:rPr lang="ru-RU" sz="1600" dirty="0" smtClean="0"/>
              <a:t>(к 9-11- летнему возрасту догоняют сверстников)</a:t>
            </a:r>
            <a:endParaRPr lang="ru-RU" sz="1600" dirty="0"/>
          </a:p>
        </p:txBody>
      </p:sp>
      <p:sp>
        <p:nvSpPr>
          <p:cNvPr id="3" name="Oval 6"/>
          <p:cNvSpPr>
            <a:spLocks noChangeArrowheads="1"/>
          </p:cNvSpPr>
          <p:nvPr/>
        </p:nvSpPr>
        <p:spPr bwMode="auto">
          <a:xfrm>
            <a:off x="1865467" y="730567"/>
            <a:ext cx="6264695" cy="1330281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42900" indent="-342900" algn="ctr">
              <a:buFontTx/>
              <a:buNone/>
            </a:pPr>
            <a:r>
              <a:rPr lang="ru-RU" sz="2000" dirty="0"/>
              <a:t>Равномерно задержанное развитие (</a:t>
            </a:r>
            <a:r>
              <a:rPr lang="ru-RU" sz="2000" dirty="0" err="1"/>
              <a:t>темпово</a:t>
            </a:r>
            <a:r>
              <a:rPr lang="ru-RU" sz="2000" dirty="0"/>
              <a:t>) </a:t>
            </a:r>
          </a:p>
          <a:p>
            <a:pPr marL="342900" indent="-342900" algn="ctr">
              <a:buFontTx/>
              <a:buNone/>
            </a:pPr>
            <a:r>
              <a:rPr lang="ru-RU" sz="1600" dirty="0"/>
              <a:t>(</a:t>
            </a:r>
            <a:r>
              <a:rPr lang="ru-RU" sz="2000" b="1" dirty="0"/>
              <a:t>Гармонический инфантилизм</a:t>
            </a:r>
            <a:r>
              <a:rPr lang="ru-RU" sz="1600" dirty="0"/>
              <a:t>)</a:t>
            </a:r>
          </a:p>
        </p:txBody>
      </p:sp>
      <p:sp>
        <p:nvSpPr>
          <p:cNvPr id="4" name="Oval 5"/>
          <p:cNvSpPr>
            <a:spLocks noChangeArrowheads="1"/>
          </p:cNvSpPr>
          <p:nvPr/>
        </p:nvSpPr>
        <p:spPr bwMode="auto">
          <a:xfrm>
            <a:off x="1835150" y="4797425"/>
            <a:ext cx="6295012" cy="1439887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42900" indent="-342900" algn="ctr">
              <a:buFontTx/>
              <a:buNone/>
            </a:pPr>
            <a:r>
              <a:rPr lang="ru-RU" sz="2000" dirty="0"/>
              <a:t>Неравномерно задержанное развитие </a:t>
            </a:r>
          </a:p>
          <a:p>
            <a:pPr marL="342900" indent="-342900" algn="ctr">
              <a:buFontTx/>
              <a:buNone/>
            </a:pPr>
            <a:r>
              <a:rPr lang="ru-RU" sz="2000" b="1" dirty="0"/>
              <a:t>(Дисгармонический инфантилизм</a:t>
            </a:r>
            <a:r>
              <a:rPr lang="ru-RU" sz="1600" dirty="0"/>
              <a:t>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771999" y="0"/>
            <a:ext cx="335816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/>
              <a:t>Недостаточное развитие</a:t>
            </a:r>
          </a:p>
        </p:txBody>
      </p:sp>
    </p:spTree>
    <p:extLst>
      <p:ext uri="{BB962C8B-B14F-4D97-AF65-F5344CB8AC3E}">
        <p14:creationId xmlns:p14="http://schemas.microsoft.com/office/powerpoint/2010/main" val="3379316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9315" y="751344"/>
            <a:ext cx="8208912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   </a:t>
            </a:r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</a:rPr>
              <a:t>Гармонический инфантилизм.</a:t>
            </a:r>
            <a:r>
              <a:rPr lang="ru-RU" sz="1400" dirty="0" smtClean="0"/>
              <a:t> </a:t>
            </a:r>
          </a:p>
          <a:p>
            <a:r>
              <a:rPr lang="ru-RU" dirty="0" smtClean="0"/>
              <a:t>    По </a:t>
            </a:r>
            <a:r>
              <a:rPr lang="ru-RU" dirty="0"/>
              <a:t>всем показателям, в том числе интеллектуальным, такой ребенок демонстрирует абсолютно условно нормативное развитие …только ребенка на 1-1,5 года младше. Само же отставание становится заметно обычно после 5,5-6 лет</a:t>
            </a:r>
            <a:r>
              <a:rPr lang="ru-RU" dirty="0" smtClean="0"/>
              <a:t>.</a:t>
            </a:r>
          </a:p>
          <a:p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</a:rPr>
              <a:t>Дисгармонический инфантилизм.</a:t>
            </a:r>
            <a:endParaRPr lang="ru-RU" sz="2000" b="1" dirty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ru-RU" sz="1400" dirty="0" smtClean="0"/>
              <a:t>   </a:t>
            </a:r>
            <a:r>
              <a:rPr lang="ru-RU" sz="2000" dirty="0" smtClean="0"/>
              <a:t>Дети </a:t>
            </a:r>
            <a:r>
              <a:rPr lang="ru-RU" sz="2000" dirty="0"/>
              <a:t>характеризуются более высоким уровнем сформированности когнитивного компонента психической деятельности по сравнению с уровнем развития произвольной регуляции собственной деятельности, мотивационной и аффективно-эмоциональной сфер.</a:t>
            </a:r>
          </a:p>
          <a:p>
            <a:r>
              <a:rPr lang="ru-RU" sz="2000" dirty="0" smtClean="0"/>
              <a:t>  Характерна </a:t>
            </a:r>
            <a:r>
              <a:rPr lang="ru-RU" sz="2000" dirty="0"/>
              <a:t>недостаточная зрелость как регуляторных, так и аффективно-эмоциональных механизмов деятельности.</a:t>
            </a:r>
          </a:p>
          <a:p>
            <a:r>
              <a:rPr lang="ru-RU" sz="2000" dirty="0" smtClean="0"/>
              <a:t>  Обучаемость </a:t>
            </a:r>
            <a:r>
              <a:rPr lang="ru-RU" sz="2000" dirty="0"/>
              <a:t>(особенно в специально организованных занятий когнитивного плана), может быть нормативной по возрасту, а в некоторых случаях даже превышать соответствующие возрастные показатели.</a:t>
            </a:r>
          </a:p>
          <a:p>
            <a:r>
              <a:rPr lang="ru-RU" sz="2000" dirty="0" smtClean="0"/>
              <a:t>   Предпочитают </a:t>
            </a:r>
            <a:r>
              <a:rPr lang="ru-RU" sz="2000" dirty="0"/>
              <a:t>общение со взрослыми или более старшими детьми.</a:t>
            </a:r>
          </a:p>
          <a:p>
            <a:endParaRPr lang="ru-RU" sz="1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716016" y="-717"/>
            <a:ext cx="385191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Недостаточное развитие.</a:t>
            </a:r>
            <a:br>
              <a:rPr lang="ru-RU" sz="2000" b="1" dirty="0"/>
            </a:br>
            <a:r>
              <a:rPr lang="ru-RU" sz="2000" b="1" dirty="0"/>
              <a:t>Задержанное развитие.</a:t>
            </a:r>
            <a:br>
              <a:rPr lang="ru-RU" sz="2000" b="1" dirty="0"/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457407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>
            <a:spLocks noChangeArrowheads="1"/>
          </p:cNvSpPr>
          <p:nvPr/>
        </p:nvSpPr>
        <p:spPr bwMode="auto">
          <a:xfrm>
            <a:off x="2123728" y="2924175"/>
            <a:ext cx="4968875" cy="3168650"/>
          </a:xfrm>
          <a:custGeom>
            <a:avLst/>
            <a:gdLst>
              <a:gd name="T0" fmla="*/ 2484438 w 21600"/>
              <a:gd name="T1" fmla="*/ 0 h 21600"/>
              <a:gd name="T2" fmla="*/ 0 w 21600"/>
              <a:gd name="T3" fmla="*/ 1851757 h 21600"/>
              <a:gd name="T4" fmla="*/ 2484438 w 21600"/>
              <a:gd name="T5" fmla="*/ 2222013 h 21600"/>
              <a:gd name="T6" fmla="*/ 4968875 w 21600"/>
              <a:gd name="T7" fmla="*/ 185175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2160 w 21600"/>
              <a:gd name="T13" fmla="*/ 12343 h 21600"/>
              <a:gd name="T14" fmla="*/ 19440 w 21600"/>
              <a:gd name="T15" fmla="*/ 18514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00" y="0"/>
                </a:moveTo>
                <a:lnTo>
                  <a:pt x="6480" y="6171"/>
                </a:lnTo>
                <a:lnTo>
                  <a:pt x="8640" y="6171"/>
                </a:lnTo>
                <a:lnTo>
                  <a:pt x="8640" y="12343"/>
                </a:lnTo>
                <a:lnTo>
                  <a:pt x="4320" y="12343"/>
                </a:lnTo>
                <a:lnTo>
                  <a:pt x="4320" y="9257"/>
                </a:lnTo>
                <a:lnTo>
                  <a:pt x="0" y="15429"/>
                </a:lnTo>
                <a:lnTo>
                  <a:pt x="4320" y="21600"/>
                </a:lnTo>
                <a:lnTo>
                  <a:pt x="4320" y="18514"/>
                </a:lnTo>
                <a:lnTo>
                  <a:pt x="17280" y="18514"/>
                </a:lnTo>
                <a:lnTo>
                  <a:pt x="17280" y="21600"/>
                </a:lnTo>
                <a:lnTo>
                  <a:pt x="21600" y="15429"/>
                </a:lnTo>
                <a:lnTo>
                  <a:pt x="17280" y="9257"/>
                </a:lnTo>
                <a:lnTo>
                  <a:pt x="17280" y="12343"/>
                </a:lnTo>
                <a:lnTo>
                  <a:pt x="12960" y="12343"/>
                </a:lnTo>
                <a:lnTo>
                  <a:pt x="12960" y="6171"/>
                </a:lnTo>
                <a:lnTo>
                  <a:pt x="15120" y="6171"/>
                </a:lnTo>
                <a:close/>
              </a:path>
            </a:pathLst>
          </a:cu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342900" indent="-342900" algn="ctr">
              <a:buFontTx/>
              <a:buNone/>
            </a:pPr>
            <a:r>
              <a:rPr lang="ru-RU" b="1" dirty="0"/>
              <a:t>Парциальная </a:t>
            </a:r>
            <a:r>
              <a:rPr lang="ru-RU" b="1" dirty="0" err="1"/>
              <a:t>несформированность</a:t>
            </a:r>
            <a:r>
              <a:rPr lang="ru-RU" b="1" dirty="0"/>
              <a:t> </a:t>
            </a:r>
          </a:p>
          <a:p>
            <a:pPr marL="342900" indent="-342900" algn="ctr">
              <a:buFontTx/>
              <a:buNone/>
            </a:pPr>
            <a:r>
              <a:rPr lang="ru-RU" b="1" dirty="0"/>
              <a:t>компонентов психической деятельности</a:t>
            </a:r>
          </a:p>
        </p:txBody>
      </p:sp>
      <p:sp>
        <p:nvSpPr>
          <p:cNvPr id="5" name="Oval 8"/>
          <p:cNvSpPr>
            <a:spLocks noChangeArrowheads="1"/>
          </p:cNvSpPr>
          <p:nvPr/>
        </p:nvSpPr>
        <p:spPr bwMode="auto">
          <a:xfrm>
            <a:off x="468313" y="1988840"/>
            <a:ext cx="1943447" cy="4103985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42900" indent="-342900" algn="ctr">
              <a:buFontTx/>
              <a:buNone/>
            </a:pPr>
            <a:r>
              <a:rPr lang="ru-RU" sz="2000" dirty="0" err="1"/>
              <a:t>парциаль</a:t>
            </a:r>
            <a:r>
              <a:rPr lang="ru-RU" sz="2000" dirty="0"/>
              <a:t>-</a:t>
            </a:r>
          </a:p>
          <a:p>
            <a:pPr marL="342900" indent="-342900" algn="ctr">
              <a:buFontTx/>
              <a:buNone/>
            </a:pPr>
            <a:r>
              <a:rPr lang="ru-RU" sz="2000" dirty="0" err="1"/>
              <a:t>ная</a:t>
            </a:r>
            <a:r>
              <a:rPr lang="ru-RU" sz="2000" dirty="0"/>
              <a:t> </a:t>
            </a:r>
          </a:p>
          <a:p>
            <a:pPr marL="342900" indent="-342900" algn="ctr">
              <a:buFontTx/>
              <a:buNone/>
            </a:pPr>
            <a:r>
              <a:rPr lang="ru-RU" sz="2000" dirty="0" err="1"/>
              <a:t>несформиро</a:t>
            </a:r>
            <a:r>
              <a:rPr lang="ru-RU" sz="2000" dirty="0"/>
              <a:t>-</a:t>
            </a:r>
          </a:p>
          <a:p>
            <a:pPr marL="342900" indent="-342900" algn="ctr">
              <a:buFontTx/>
              <a:buNone/>
            </a:pPr>
            <a:r>
              <a:rPr lang="ru-RU" sz="2000" dirty="0" err="1"/>
              <a:t>ванность</a:t>
            </a:r>
            <a:r>
              <a:rPr lang="ru-RU" sz="2000" dirty="0"/>
              <a:t> </a:t>
            </a:r>
          </a:p>
          <a:p>
            <a:pPr marL="342900" indent="-342900" algn="ctr">
              <a:buFontTx/>
              <a:buNone/>
            </a:pPr>
            <a:r>
              <a:rPr lang="ru-RU" sz="2000" dirty="0"/>
              <a:t>смешанного </a:t>
            </a:r>
          </a:p>
          <a:p>
            <a:pPr marL="342900" indent="-342900" algn="ctr">
              <a:buFontTx/>
              <a:buNone/>
            </a:pPr>
            <a:r>
              <a:rPr lang="ru-RU" sz="2000" dirty="0"/>
              <a:t>типа</a:t>
            </a:r>
          </a:p>
        </p:txBody>
      </p:sp>
      <p:sp>
        <p:nvSpPr>
          <p:cNvPr id="6" name="Oval 7"/>
          <p:cNvSpPr>
            <a:spLocks noChangeArrowheads="1"/>
          </p:cNvSpPr>
          <p:nvPr/>
        </p:nvSpPr>
        <p:spPr bwMode="auto">
          <a:xfrm>
            <a:off x="6804248" y="1988840"/>
            <a:ext cx="1944215" cy="4103985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42900" indent="-342900" algn="ctr">
              <a:buFontTx/>
              <a:buNone/>
            </a:pPr>
            <a:r>
              <a:rPr lang="ru-RU" sz="2000" dirty="0" err="1"/>
              <a:t>парциаль</a:t>
            </a:r>
            <a:r>
              <a:rPr lang="ru-RU" sz="2000" dirty="0"/>
              <a:t>-</a:t>
            </a:r>
          </a:p>
          <a:p>
            <a:pPr marL="342900" indent="-342900" algn="ctr">
              <a:buFontTx/>
              <a:buNone/>
            </a:pPr>
            <a:r>
              <a:rPr lang="ru-RU" sz="2000" dirty="0" err="1"/>
              <a:t>ная</a:t>
            </a:r>
            <a:r>
              <a:rPr lang="ru-RU" sz="2000" dirty="0"/>
              <a:t> </a:t>
            </a:r>
          </a:p>
          <a:p>
            <a:pPr marL="342900" indent="-342900" algn="ctr">
              <a:buFontTx/>
              <a:buNone/>
            </a:pPr>
            <a:r>
              <a:rPr lang="ru-RU" sz="2000" dirty="0" err="1"/>
              <a:t>несформиро</a:t>
            </a:r>
            <a:r>
              <a:rPr lang="ru-RU" sz="2000" dirty="0"/>
              <a:t>-</a:t>
            </a:r>
          </a:p>
          <a:p>
            <a:pPr marL="342900" indent="-342900" algn="ctr">
              <a:buFontTx/>
              <a:buNone/>
            </a:pPr>
            <a:r>
              <a:rPr lang="ru-RU" sz="2000" dirty="0" err="1"/>
              <a:t>ванность</a:t>
            </a:r>
            <a:r>
              <a:rPr lang="ru-RU" sz="2000" dirty="0"/>
              <a:t> </a:t>
            </a:r>
            <a:r>
              <a:rPr lang="ru-RU" sz="2000" dirty="0" smtClean="0"/>
              <a:t> </a:t>
            </a:r>
            <a:endParaRPr lang="ru-RU" sz="2000" dirty="0"/>
          </a:p>
          <a:p>
            <a:pPr marL="342900" indent="-342900" algn="ctr">
              <a:buFontTx/>
              <a:buNone/>
            </a:pPr>
            <a:r>
              <a:rPr lang="ru-RU" sz="2000" dirty="0"/>
              <a:t>когнитивного </a:t>
            </a:r>
          </a:p>
          <a:p>
            <a:pPr marL="342900" indent="-342900" algn="ctr">
              <a:buFontTx/>
              <a:buNone/>
            </a:pPr>
            <a:r>
              <a:rPr lang="ru-RU" sz="2000" dirty="0"/>
              <a:t>компонента </a:t>
            </a:r>
          </a:p>
          <a:p>
            <a:pPr marL="342900" indent="-342900" algn="ctr">
              <a:buFontTx/>
              <a:buNone/>
            </a:pPr>
            <a:r>
              <a:rPr lang="ru-RU" sz="2000" dirty="0"/>
              <a:t>деятельности</a:t>
            </a:r>
          </a:p>
        </p:txBody>
      </p:sp>
      <p:sp>
        <p:nvSpPr>
          <p:cNvPr id="7" name="Oval 5"/>
          <p:cNvSpPr>
            <a:spLocks noChangeArrowheads="1"/>
          </p:cNvSpPr>
          <p:nvPr/>
        </p:nvSpPr>
        <p:spPr bwMode="auto">
          <a:xfrm>
            <a:off x="1692275" y="1200329"/>
            <a:ext cx="5688013" cy="1580972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42900" indent="-342900" algn="ctr">
              <a:buFontTx/>
              <a:buNone/>
            </a:pPr>
            <a:r>
              <a:rPr lang="ru-RU" sz="2000" dirty="0"/>
              <a:t>парциальная </a:t>
            </a:r>
            <a:r>
              <a:rPr lang="ru-RU" sz="2000" dirty="0" err="1" smtClean="0"/>
              <a:t>несформированность</a:t>
            </a:r>
            <a:r>
              <a:rPr lang="ru-RU" sz="2000" dirty="0" smtClean="0"/>
              <a:t> </a:t>
            </a:r>
            <a:endParaRPr lang="ru-RU" sz="2000" dirty="0"/>
          </a:p>
          <a:p>
            <a:pPr marL="342900" indent="-342900" algn="ctr">
              <a:buFontTx/>
              <a:buNone/>
            </a:pPr>
            <a:r>
              <a:rPr lang="ru-RU" sz="2000" dirty="0"/>
              <a:t>регуляторного компонента деятельности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536280" y="0"/>
            <a:ext cx="46077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Недостаточное развитие. </a:t>
            </a:r>
            <a:br>
              <a:rPr lang="ru-RU" b="1" dirty="0"/>
            </a:br>
            <a:r>
              <a:rPr lang="ru-RU" b="1" dirty="0"/>
              <a:t>Парциальная </a:t>
            </a:r>
            <a:r>
              <a:rPr lang="ru-RU" b="1" dirty="0" err="1"/>
              <a:t>несформированность</a:t>
            </a:r>
            <a:r>
              <a:rPr lang="ru-RU" b="1" dirty="0"/>
              <a:t> компонентов психической деятельности. </a:t>
            </a:r>
          </a:p>
        </p:txBody>
      </p:sp>
    </p:spTree>
    <p:extLst>
      <p:ext uri="{BB962C8B-B14F-4D97-AF65-F5344CB8AC3E}">
        <p14:creationId xmlns:p14="http://schemas.microsoft.com/office/powerpoint/2010/main" val="684257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0" y="0"/>
            <a:ext cx="4067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Парциальная </a:t>
            </a:r>
            <a:r>
              <a:rPr lang="ru-RU" sz="1600" b="1" dirty="0" err="1"/>
              <a:t>несформированность</a:t>
            </a:r>
            <a:r>
              <a:rPr lang="ru-RU" sz="1600" b="1" dirty="0"/>
              <a:t> компонентов психической деятельности.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88420" y="807108"/>
            <a:ext cx="828092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</a:rPr>
              <a:t>Парциальная </a:t>
            </a:r>
            <a:r>
              <a:rPr lang="ru-RU" sz="2000" b="1" dirty="0" err="1">
                <a:solidFill>
                  <a:schemeClr val="accent3">
                    <a:lumMod val="75000"/>
                  </a:schemeClr>
                </a:solidFill>
              </a:rPr>
              <a:t>несформированность</a:t>
            </a: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</a:rPr>
              <a:t> преимущественно регуляторного компонента психической </a:t>
            </a:r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</a:rPr>
              <a:t>деятельности. </a:t>
            </a:r>
            <a:endParaRPr lang="ru-RU" sz="2000" b="1" dirty="0">
              <a:solidFill>
                <a:schemeClr val="accent3">
                  <a:lumMod val="75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ru-RU" sz="2000" dirty="0" smtClean="0"/>
              <a:t>  Адекватность </a:t>
            </a:r>
            <a:r>
              <a:rPr lang="ru-RU" sz="2000" dirty="0"/>
              <a:t>снижена в силу импульсивности ребенка и трудности целенаправленной деятельности, особенно в ситуации утомления.</a:t>
            </a:r>
          </a:p>
          <a:p>
            <a:pPr>
              <a:lnSpc>
                <a:spcPct val="90000"/>
              </a:lnSpc>
            </a:pPr>
            <a:r>
              <a:rPr lang="ru-RU" sz="2000" dirty="0" smtClean="0"/>
              <a:t>  Критичность </a:t>
            </a:r>
            <a:r>
              <a:rPr lang="ru-RU" sz="2000" dirty="0"/>
              <a:t>снижена в силу импульсивности ребенка и трудности целенаправленной деятельности, особенно в ситуации утомления. </a:t>
            </a:r>
          </a:p>
          <a:p>
            <a:pPr>
              <a:lnSpc>
                <a:spcPct val="90000"/>
              </a:lnSpc>
            </a:pPr>
            <a:r>
              <a:rPr lang="ru-RU" sz="2000" dirty="0" smtClean="0"/>
              <a:t>  </a:t>
            </a:r>
            <a:r>
              <a:rPr lang="ru-RU" sz="2000" dirty="0" err="1" smtClean="0"/>
              <a:t>Дефицитарна</a:t>
            </a:r>
            <a:r>
              <a:rPr lang="ru-RU" sz="2000" dirty="0" smtClean="0"/>
              <a:t> </a:t>
            </a:r>
            <a:r>
              <a:rPr lang="ru-RU" sz="2000" dirty="0"/>
              <a:t>именно произвольная регуляция психической активности. </a:t>
            </a:r>
          </a:p>
          <a:p>
            <a:pPr>
              <a:lnSpc>
                <a:spcPct val="90000"/>
              </a:lnSpc>
            </a:pPr>
            <a:r>
              <a:rPr lang="ru-RU" sz="2000" dirty="0" smtClean="0"/>
              <a:t>  Дефицит </a:t>
            </a:r>
            <a:r>
              <a:rPr lang="ru-RU" sz="2000" dirty="0"/>
              <a:t>познавательной деятельности в целом.</a:t>
            </a:r>
          </a:p>
          <a:p>
            <a:r>
              <a:rPr lang="ru-RU" sz="2000" b="1" dirty="0">
                <a:solidFill>
                  <a:schemeClr val="accent3">
                    <a:lumMod val="75000"/>
                  </a:schemeClr>
                </a:solidFill>
              </a:rPr>
              <a:t>  </a:t>
            </a:r>
            <a:endParaRPr lang="ru-RU" sz="20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</a:rPr>
              <a:t>Парциальная </a:t>
            </a:r>
            <a:r>
              <a:rPr lang="ru-RU" sz="2000" b="1" dirty="0" err="1" smtClean="0">
                <a:solidFill>
                  <a:schemeClr val="accent3">
                    <a:lumMod val="75000"/>
                  </a:schemeClr>
                </a:solidFill>
              </a:rPr>
              <a:t>несформированность</a:t>
            </a:r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</a:rPr>
              <a:t>когнитивного компонента психической </a:t>
            </a:r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</a:rPr>
              <a:t>деятельности. </a:t>
            </a:r>
            <a:endParaRPr lang="ru-RU" sz="2000" b="1" dirty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ru-RU" sz="2000" dirty="0" smtClean="0"/>
              <a:t>   Выделена </a:t>
            </a:r>
            <a:r>
              <a:rPr lang="ru-RU" sz="2000" dirty="0"/>
              <a:t>в отдельную группу в связи с несформированностью всей системы пространственно-временных репрезентаций. </a:t>
            </a:r>
          </a:p>
          <a:p>
            <a:r>
              <a:rPr lang="ru-RU" sz="2000" dirty="0" smtClean="0"/>
              <a:t>   Значительная </a:t>
            </a:r>
            <a:r>
              <a:rPr lang="ru-RU" sz="2000" dirty="0"/>
              <a:t>часть детей этой категории – дети с нарушениями речи</a:t>
            </a:r>
            <a:r>
              <a:rPr lang="ru-RU" sz="20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55400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388442"/>
            <a:ext cx="820891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</a:rPr>
              <a:t>Парциальная </a:t>
            </a:r>
            <a:r>
              <a:rPr lang="ru-RU" sz="2000" b="1" dirty="0" err="1">
                <a:solidFill>
                  <a:schemeClr val="accent3">
                    <a:lumMod val="75000"/>
                  </a:schemeClr>
                </a:solidFill>
              </a:rPr>
              <a:t>несформированность</a:t>
            </a: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</a:rPr>
              <a:t> преимущественно смешанного </a:t>
            </a:r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</a:rPr>
              <a:t>типа.</a:t>
            </a:r>
          </a:p>
          <a:p>
            <a:pPr>
              <a:lnSpc>
                <a:spcPct val="90000"/>
              </a:lnSpc>
            </a:pP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ru-RU" sz="2000" dirty="0" smtClean="0"/>
              <a:t>Недостаточность </a:t>
            </a:r>
            <a:r>
              <a:rPr lang="ru-RU" sz="2000" dirty="0"/>
              <a:t>как регуляторного, так и когнитивного компонентов деятельности. </a:t>
            </a:r>
          </a:p>
          <a:p>
            <a:pPr>
              <a:lnSpc>
                <a:spcPct val="90000"/>
              </a:lnSpc>
            </a:pPr>
            <a:r>
              <a:rPr lang="ru-RU" sz="2000" dirty="0" smtClean="0"/>
              <a:t>  Иногда </a:t>
            </a:r>
            <a:r>
              <a:rPr lang="ru-RU" sz="2000" dirty="0"/>
              <a:t>даже нормативные в начале работы адекватность и критичность на фоне истощения снижаются, вплоть до  выраженной неадекватности и </a:t>
            </a:r>
            <a:r>
              <a:rPr lang="ru-RU" sz="2000" dirty="0" err="1"/>
              <a:t>некритичности</a:t>
            </a:r>
            <a:r>
              <a:rPr lang="ru-RU" sz="2000" dirty="0"/>
              <a:t>. </a:t>
            </a:r>
          </a:p>
          <a:p>
            <a:pPr>
              <a:lnSpc>
                <a:spcPct val="90000"/>
              </a:lnSpc>
            </a:pPr>
            <a:r>
              <a:rPr lang="ru-RU" sz="2000" dirty="0" smtClean="0"/>
              <a:t>  Обучаемость </a:t>
            </a:r>
            <a:r>
              <a:rPr lang="ru-RU" sz="2000" dirty="0"/>
              <a:t>замедлена, дети лучше реагируют на показ, чем на речевое объяснение. </a:t>
            </a:r>
          </a:p>
          <a:p>
            <a:pPr>
              <a:lnSpc>
                <a:spcPct val="90000"/>
              </a:lnSpc>
            </a:pPr>
            <a:r>
              <a:rPr lang="ru-RU" sz="2000" dirty="0" smtClean="0"/>
              <a:t>  Пространственные </a:t>
            </a:r>
            <a:r>
              <a:rPr lang="ru-RU" sz="2000" dirty="0"/>
              <a:t>представления сформированы недостаточно (часто начиная от уровня «схемы тела»)</a:t>
            </a: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ru-RU" sz="2000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575219" y="504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Парциальная </a:t>
            </a:r>
            <a:r>
              <a:rPr lang="ru-RU" b="1" dirty="0" err="1"/>
              <a:t>несформированность</a:t>
            </a:r>
            <a:r>
              <a:rPr lang="ru-RU" b="1" dirty="0"/>
              <a:t> компонентов психической деятельности.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569485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9673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b="1" dirty="0"/>
          </a:p>
        </p:txBody>
      </p:sp>
      <p:sp>
        <p:nvSpPr>
          <p:cNvPr id="3" name="AutoShape 4"/>
          <p:cNvSpPr>
            <a:spLocks noChangeArrowheads="1"/>
          </p:cNvSpPr>
          <p:nvPr/>
        </p:nvSpPr>
        <p:spPr bwMode="auto">
          <a:xfrm>
            <a:off x="755650" y="692696"/>
            <a:ext cx="1490663" cy="5400129"/>
          </a:xfrm>
          <a:prstGeom prst="rightArrowCallout">
            <a:avLst>
              <a:gd name="adj1" fmla="val 74867"/>
              <a:gd name="adj2" fmla="val 74867"/>
              <a:gd name="adj3" fmla="val 16667"/>
              <a:gd name="adj4" fmla="val 666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342900" indent="-342900" algn="ctr">
              <a:buFontTx/>
              <a:buNone/>
            </a:pPr>
            <a:r>
              <a:rPr lang="ru-RU" sz="1600" b="1" dirty="0"/>
              <a:t>П</a:t>
            </a:r>
          </a:p>
          <a:p>
            <a:pPr marL="342900" indent="-342900" algn="ctr">
              <a:buFontTx/>
              <a:buNone/>
            </a:pPr>
            <a:r>
              <a:rPr lang="ru-RU" sz="1600" b="1" dirty="0"/>
              <a:t>О</a:t>
            </a:r>
          </a:p>
          <a:p>
            <a:pPr marL="342900" indent="-342900" algn="ctr">
              <a:buFontTx/>
              <a:buNone/>
            </a:pPr>
            <a:r>
              <a:rPr lang="ru-RU" sz="1600" b="1" dirty="0"/>
              <a:t>В</a:t>
            </a:r>
          </a:p>
          <a:p>
            <a:pPr marL="342900" indent="-342900" algn="ctr">
              <a:buFontTx/>
              <a:buNone/>
            </a:pPr>
            <a:r>
              <a:rPr lang="ru-RU" sz="1600" b="1" dirty="0"/>
              <a:t>Р</a:t>
            </a:r>
          </a:p>
          <a:p>
            <a:pPr marL="342900" indent="-342900" algn="ctr">
              <a:buFontTx/>
              <a:buNone/>
            </a:pPr>
            <a:r>
              <a:rPr lang="ru-RU" sz="1600" b="1" dirty="0"/>
              <a:t>Е</a:t>
            </a:r>
          </a:p>
          <a:p>
            <a:pPr marL="342900" indent="-342900" algn="ctr">
              <a:buFontTx/>
              <a:buNone/>
            </a:pPr>
            <a:r>
              <a:rPr lang="ru-RU" sz="1600" b="1" dirty="0"/>
              <a:t>Ж</a:t>
            </a:r>
          </a:p>
          <a:p>
            <a:pPr marL="342900" indent="-342900" algn="ctr">
              <a:buFontTx/>
              <a:buNone/>
            </a:pPr>
            <a:r>
              <a:rPr lang="ru-RU" sz="1600" b="1" dirty="0"/>
              <a:t>Д</a:t>
            </a:r>
          </a:p>
          <a:p>
            <a:pPr marL="342900" indent="-342900" algn="ctr">
              <a:buFontTx/>
              <a:buNone/>
            </a:pPr>
            <a:r>
              <a:rPr lang="ru-RU" sz="1600" b="1" dirty="0"/>
              <a:t>Е</a:t>
            </a:r>
          </a:p>
          <a:p>
            <a:pPr marL="342900" indent="-342900" algn="ctr">
              <a:buFontTx/>
              <a:buNone/>
            </a:pPr>
            <a:r>
              <a:rPr lang="ru-RU" sz="1600" b="1" dirty="0"/>
              <a:t>Н</a:t>
            </a:r>
          </a:p>
          <a:p>
            <a:pPr marL="342900" indent="-342900" algn="ctr">
              <a:buFontTx/>
              <a:buNone/>
            </a:pPr>
            <a:r>
              <a:rPr lang="ru-RU" sz="1600" b="1" dirty="0"/>
              <a:t>Н</a:t>
            </a:r>
          </a:p>
          <a:p>
            <a:pPr marL="342900" indent="-342900" algn="ctr">
              <a:buFontTx/>
              <a:buNone/>
            </a:pPr>
            <a:r>
              <a:rPr lang="ru-RU" sz="1600" b="1" dirty="0"/>
              <a:t>О</a:t>
            </a:r>
          </a:p>
          <a:p>
            <a:pPr marL="342900" indent="-342900" algn="ctr">
              <a:buFontTx/>
              <a:buNone/>
            </a:pPr>
            <a:r>
              <a:rPr lang="ru-RU" sz="1600" b="1" dirty="0" smtClean="0"/>
              <a:t>Е</a:t>
            </a:r>
          </a:p>
          <a:p>
            <a:pPr marL="342900" indent="-342900" algn="ctr">
              <a:buFontTx/>
              <a:buNone/>
            </a:pPr>
            <a:endParaRPr lang="ru-RU" sz="1600" b="1" dirty="0"/>
          </a:p>
          <a:p>
            <a:pPr marL="342900" indent="-342900" algn="ctr">
              <a:buFontTx/>
              <a:buNone/>
            </a:pPr>
            <a:r>
              <a:rPr lang="ru-RU" sz="1600" b="1" dirty="0"/>
              <a:t> Р</a:t>
            </a:r>
          </a:p>
          <a:p>
            <a:pPr marL="342900" indent="-342900" algn="ctr">
              <a:buFontTx/>
              <a:buNone/>
            </a:pPr>
            <a:r>
              <a:rPr lang="ru-RU" sz="1600" b="1" dirty="0"/>
              <a:t>А</a:t>
            </a:r>
          </a:p>
          <a:p>
            <a:pPr marL="342900" indent="-342900" algn="ctr">
              <a:buFontTx/>
              <a:buNone/>
            </a:pPr>
            <a:r>
              <a:rPr lang="ru-RU" sz="1600" b="1" dirty="0"/>
              <a:t>З</a:t>
            </a:r>
          </a:p>
          <a:p>
            <a:pPr marL="342900" indent="-342900" algn="ctr">
              <a:buFontTx/>
              <a:buNone/>
            </a:pPr>
            <a:r>
              <a:rPr lang="ru-RU" sz="1600" b="1" dirty="0"/>
              <a:t>В</a:t>
            </a:r>
          </a:p>
          <a:p>
            <a:pPr marL="342900" indent="-342900" algn="ctr">
              <a:buFontTx/>
              <a:buNone/>
            </a:pPr>
            <a:r>
              <a:rPr lang="ru-RU" sz="1600" b="1" dirty="0"/>
              <a:t>И</a:t>
            </a:r>
          </a:p>
          <a:p>
            <a:pPr marL="342900" indent="-342900" algn="ctr">
              <a:buFontTx/>
              <a:buNone/>
            </a:pPr>
            <a:r>
              <a:rPr lang="ru-RU" sz="1600" b="1" dirty="0"/>
              <a:t>Т</a:t>
            </a:r>
          </a:p>
          <a:p>
            <a:pPr marL="342900" indent="-342900" algn="ctr">
              <a:buFontTx/>
              <a:buNone/>
            </a:pPr>
            <a:r>
              <a:rPr lang="ru-RU" sz="1600" b="1" dirty="0"/>
              <a:t>И</a:t>
            </a:r>
          </a:p>
          <a:p>
            <a:pPr marL="342900" indent="-342900" algn="ctr">
              <a:buFontTx/>
              <a:buNone/>
            </a:pPr>
            <a:r>
              <a:rPr lang="ru-RU" sz="1600" b="1" dirty="0"/>
              <a:t>Е</a:t>
            </a:r>
          </a:p>
          <a:p>
            <a:pPr marL="342900" indent="-342900" algn="ctr">
              <a:buFontTx/>
              <a:buNone/>
            </a:pPr>
            <a:endParaRPr lang="ru-RU" sz="1600" b="1" dirty="0"/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627784" y="908051"/>
            <a:ext cx="5832648" cy="1008062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342900" indent="-342900" algn="ctr">
              <a:buFontTx/>
              <a:buNone/>
            </a:pPr>
            <a:r>
              <a:rPr lang="ru-RU" sz="2000" dirty="0" smtClean="0"/>
              <a:t>Локально поврежденное развитие </a:t>
            </a:r>
          </a:p>
          <a:p>
            <a:pPr marL="342900" indent="-342900" algn="ctr">
              <a:buFontTx/>
              <a:buNone/>
            </a:pPr>
            <a:r>
              <a:rPr lang="ru-RU" sz="2000" dirty="0" smtClean="0"/>
              <a:t>( опухоли, кисты, кровоизлияния) </a:t>
            </a:r>
            <a:endParaRPr lang="ru-RU" sz="2000" dirty="0"/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286000" y="2204864"/>
            <a:ext cx="6390456" cy="2088232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342900" indent="-342900" algn="ctr">
              <a:buFontTx/>
              <a:buNone/>
            </a:pPr>
            <a:endParaRPr lang="ru-RU" sz="2000" dirty="0" smtClean="0"/>
          </a:p>
          <a:p>
            <a:pPr marL="342900" indent="-342900" algn="ctr">
              <a:buFontTx/>
              <a:buNone/>
            </a:pPr>
            <a:r>
              <a:rPr lang="ru-RU" sz="2000" dirty="0" smtClean="0"/>
              <a:t>Д</a:t>
            </a:r>
            <a:r>
              <a:rPr lang="ru-RU" sz="2000" dirty="0" smtClean="0"/>
              <a:t>иффузно </a:t>
            </a:r>
            <a:r>
              <a:rPr lang="ru-RU" sz="2000" dirty="0"/>
              <a:t>поврежденное </a:t>
            </a:r>
            <a:r>
              <a:rPr lang="ru-RU" sz="2000" dirty="0" smtClean="0"/>
              <a:t>развитие</a:t>
            </a:r>
          </a:p>
          <a:p>
            <a:pPr marL="342900" indent="-342900">
              <a:buFontTx/>
              <a:buNone/>
            </a:pPr>
            <a:r>
              <a:rPr lang="ru-RU" sz="1600" dirty="0" smtClean="0"/>
              <a:t>(</a:t>
            </a:r>
            <a:r>
              <a:rPr lang="ru-RU" dirty="0" smtClean="0"/>
              <a:t>менингит, кровоизлияния, энцефалит, </a:t>
            </a:r>
            <a:r>
              <a:rPr lang="ru-RU" dirty="0" smtClean="0"/>
              <a:t>мозговые инфекции)</a:t>
            </a:r>
          </a:p>
          <a:p>
            <a:pPr marL="342900" indent="-342900"/>
            <a:r>
              <a:rPr lang="ru-RU" dirty="0" smtClean="0"/>
              <a:t>   Проявляется </a:t>
            </a:r>
            <a:r>
              <a:rPr lang="ru-RU" dirty="0"/>
              <a:t>не только в трудностях </a:t>
            </a:r>
            <a:r>
              <a:rPr lang="ru-RU" dirty="0" smtClean="0"/>
              <a:t>регуляции </a:t>
            </a:r>
          </a:p>
          <a:p>
            <a:pPr marL="342900" indent="-342900"/>
            <a:r>
              <a:rPr lang="ru-RU" dirty="0" smtClean="0"/>
              <a:t>собственной </a:t>
            </a:r>
            <a:r>
              <a:rPr lang="ru-RU" dirty="0"/>
              <a:t>психической </a:t>
            </a:r>
            <a:r>
              <a:rPr lang="ru-RU" dirty="0" smtClean="0"/>
              <a:t>активности  как на</a:t>
            </a:r>
          </a:p>
          <a:p>
            <a:pPr marL="342900" indent="-342900"/>
            <a:r>
              <a:rPr lang="ru-RU" dirty="0" smtClean="0"/>
              <a:t> </a:t>
            </a:r>
            <a:r>
              <a:rPr lang="ru-RU" dirty="0"/>
              <a:t>познавательном, так и </a:t>
            </a:r>
            <a:r>
              <a:rPr lang="ru-RU" dirty="0" smtClean="0"/>
              <a:t>на аффективном уровне, </a:t>
            </a:r>
            <a:r>
              <a:rPr lang="ru-RU" dirty="0"/>
              <a:t>но и в </a:t>
            </a:r>
            <a:endParaRPr lang="ru-RU" dirty="0" smtClean="0"/>
          </a:p>
          <a:p>
            <a:pPr marL="342900" indent="-342900"/>
            <a:r>
              <a:rPr lang="ru-RU" dirty="0" smtClean="0"/>
              <a:t>трудностях </a:t>
            </a:r>
            <a:r>
              <a:rPr lang="ru-RU" dirty="0"/>
              <a:t>программирования </a:t>
            </a:r>
            <a:r>
              <a:rPr lang="ru-RU" dirty="0" smtClean="0"/>
              <a:t>и </a:t>
            </a:r>
            <a:r>
              <a:rPr lang="ru-RU" dirty="0"/>
              <a:t>контроля </a:t>
            </a:r>
            <a:r>
              <a:rPr lang="ru-RU" dirty="0" smtClean="0"/>
              <a:t>деятельности</a:t>
            </a:r>
          </a:p>
          <a:p>
            <a:pPr marL="342900" indent="-342900"/>
            <a:r>
              <a:rPr lang="ru-RU" dirty="0" smtClean="0"/>
              <a:t> </a:t>
            </a:r>
            <a:r>
              <a:rPr lang="ru-RU" dirty="0"/>
              <a:t>в целом.</a:t>
            </a:r>
          </a:p>
          <a:p>
            <a:pPr marL="342900" indent="-342900">
              <a:buFontTx/>
              <a:buNone/>
            </a:pPr>
            <a:endParaRPr lang="ru-RU" dirty="0"/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2627784" y="4679681"/>
            <a:ext cx="5832648" cy="1089977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342900" indent="-342900" algn="ctr">
              <a:buFontTx/>
              <a:buNone/>
            </a:pPr>
            <a:r>
              <a:rPr lang="ru-RU" sz="2000" dirty="0"/>
              <a:t>Психическая </a:t>
            </a:r>
            <a:r>
              <a:rPr lang="ru-RU" sz="2000" dirty="0" smtClean="0"/>
              <a:t>травма </a:t>
            </a:r>
          </a:p>
          <a:p>
            <a:pPr marL="342900" indent="-342900">
              <a:buFontTx/>
              <a:buNone/>
            </a:pPr>
            <a:r>
              <a:rPr lang="ru-RU" sz="2000" dirty="0" smtClean="0"/>
              <a:t>(психическое развитие в условиях </a:t>
            </a:r>
          </a:p>
          <a:p>
            <a:pPr marL="342900" indent="-342900">
              <a:buFontTx/>
              <a:buNone/>
            </a:pPr>
            <a:r>
              <a:rPr lang="ru-RU" sz="2000" dirty="0"/>
              <a:t>х</a:t>
            </a:r>
            <a:r>
              <a:rPr lang="ru-RU" sz="2000" dirty="0" smtClean="0"/>
              <a:t>ронической или острой психической травмы)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707904" y="5769659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ctr"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8354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/>
          <p:cNvSpPr>
            <a:spLocks noChangeArrowheads="1"/>
          </p:cNvSpPr>
          <p:nvPr/>
        </p:nvSpPr>
        <p:spPr bwMode="auto">
          <a:xfrm>
            <a:off x="971600" y="692696"/>
            <a:ext cx="1706563" cy="5472607"/>
          </a:xfrm>
          <a:prstGeom prst="rightArrowCallout">
            <a:avLst>
              <a:gd name="adj1" fmla="val 62256"/>
              <a:gd name="adj2" fmla="val 62256"/>
              <a:gd name="adj3" fmla="val 16667"/>
              <a:gd name="adj4" fmla="val 666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342900" indent="-342900" algn="ctr">
              <a:buFontTx/>
              <a:buNone/>
            </a:pPr>
            <a:r>
              <a:rPr lang="ru-RU" b="1" dirty="0"/>
              <a:t>А</a:t>
            </a:r>
          </a:p>
          <a:p>
            <a:pPr marL="342900" indent="-342900" algn="ctr">
              <a:buFontTx/>
              <a:buNone/>
            </a:pPr>
            <a:r>
              <a:rPr lang="ru-RU" b="1" dirty="0"/>
              <a:t>С</a:t>
            </a:r>
          </a:p>
          <a:p>
            <a:pPr marL="342900" indent="-342900" algn="ctr">
              <a:buFontTx/>
              <a:buNone/>
            </a:pPr>
            <a:r>
              <a:rPr lang="ru-RU" b="1" dirty="0"/>
              <a:t>И</a:t>
            </a:r>
          </a:p>
          <a:p>
            <a:pPr marL="342900" indent="-342900" algn="ctr">
              <a:buFontTx/>
              <a:buNone/>
            </a:pPr>
            <a:r>
              <a:rPr lang="ru-RU" b="1" dirty="0"/>
              <a:t>Н</a:t>
            </a:r>
          </a:p>
          <a:p>
            <a:pPr marL="342900" indent="-342900" algn="ctr">
              <a:buFontTx/>
              <a:buNone/>
            </a:pPr>
            <a:r>
              <a:rPr lang="ru-RU" b="1" dirty="0"/>
              <a:t>Х</a:t>
            </a:r>
          </a:p>
          <a:p>
            <a:pPr marL="342900" indent="-342900" algn="ctr">
              <a:buFontTx/>
              <a:buNone/>
            </a:pPr>
            <a:r>
              <a:rPr lang="ru-RU" b="1" dirty="0"/>
              <a:t>Р</a:t>
            </a:r>
          </a:p>
          <a:p>
            <a:pPr marL="342900" indent="-342900" algn="ctr">
              <a:buFontTx/>
              <a:buNone/>
            </a:pPr>
            <a:r>
              <a:rPr lang="ru-RU" b="1" dirty="0"/>
              <a:t>О</a:t>
            </a:r>
          </a:p>
          <a:p>
            <a:pPr marL="342900" indent="-342900" algn="ctr">
              <a:buFontTx/>
              <a:buNone/>
            </a:pPr>
            <a:r>
              <a:rPr lang="ru-RU" b="1" dirty="0"/>
              <a:t>Н</a:t>
            </a:r>
          </a:p>
          <a:p>
            <a:pPr marL="342900" indent="-342900" algn="ctr">
              <a:buFontTx/>
              <a:buNone/>
            </a:pPr>
            <a:r>
              <a:rPr lang="ru-RU" b="1" dirty="0"/>
              <a:t>Н</a:t>
            </a:r>
          </a:p>
          <a:p>
            <a:pPr marL="342900" indent="-342900" algn="ctr">
              <a:buFontTx/>
              <a:buNone/>
            </a:pPr>
            <a:r>
              <a:rPr lang="ru-RU" b="1" dirty="0"/>
              <a:t>О</a:t>
            </a:r>
          </a:p>
          <a:p>
            <a:pPr marL="342900" indent="-342900" algn="ctr">
              <a:buFontTx/>
              <a:buNone/>
            </a:pPr>
            <a:r>
              <a:rPr lang="ru-RU" b="1" dirty="0"/>
              <a:t>Е</a:t>
            </a:r>
          </a:p>
          <a:p>
            <a:pPr marL="342900" indent="-342900" algn="ctr">
              <a:buFontTx/>
              <a:buNone/>
            </a:pPr>
            <a:endParaRPr lang="ru-RU" b="1" dirty="0"/>
          </a:p>
          <a:p>
            <a:pPr marL="342900" indent="-342900" algn="ctr">
              <a:buFontTx/>
              <a:buNone/>
            </a:pPr>
            <a:r>
              <a:rPr lang="ru-RU" b="1" dirty="0"/>
              <a:t>Р</a:t>
            </a:r>
          </a:p>
          <a:p>
            <a:pPr marL="342900" indent="-342900" algn="ctr">
              <a:buFontTx/>
              <a:buNone/>
            </a:pPr>
            <a:r>
              <a:rPr lang="ru-RU" b="1" dirty="0"/>
              <a:t>А</a:t>
            </a:r>
          </a:p>
          <a:p>
            <a:pPr marL="342900" indent="-342900" algn="ctr">
              <a:buFontTx/>
              <a:buNone/>
            </a:pPr>
            <a:r>
              <a:rPr lang="ru-RU" b="1" dirty="0"/>
              <a:t>З</a:t>
            </a:r>
          </a:p>
          <a:p>
            <a:pPr marL="342900" indent="-342900" algn="ctr">
              <a:buFontTx/>
              <a:buNone/>
            </a:pPr>
            <a:r>
              <a:rPr lang="ru-RU" b="1" dirty="0"/>
              <a:t>В</a:t>
            </a:r>
          </a:p>
          <a:p>
            <a:pPr marL="342900" indent="-342900" algn="ctr">
              <a:buFontTx/>
              <a:buNone/>
            </a:pPr>
            <a:r>
              <a:rPr lang="ru-RU" b="1" dirty="0"/>
              <a:t>И</a:t>
            </a:r>
          </a:p>
          <a:p>
            <a:pPr marL="342900" indent="-342900" algn="ctr">
              <a:buFontTx/>
              <a:buNone/>
            </a:pPr>
            <a:r>
              <a:rPr lang="ru-RU" b="1" dirty="0"/>
              <a:t>Т</a:t>
            </a:r>
          </a:p>
          <a:p>
            <a:pPr marL="342900" indent="-342900" algn="ctr">
              <a:buFontTx/>
              <a:buNone/>
            </a:pPr>
            <a:r>
              <a:rPr lang="ru-RU" b="1" dirty="0"/>
              <a:t>И</a:t>
            </a:r>
          </a:p>
          <a:p>
            <a:pPr marL="342900" indent="-342900" algn="ctr">
              <a:buFontTx/>
              <a:buNone/>
            </a:pPr>
            <a:r>
              <a:rPr lang="ru-RU" b="1" dirty="0"/>
              <a:t>Е</a:t>
            </a:r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2549713" y="1268760"/>
            <a:ext cx="5472113" cy="1152525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342900" indent="-342900" algn="ctr">
              <a:buFontTx/>
              <a:buNone/>
            </a:pPr>
            <a:r>
              <a:rPr lang="ru-RU" sz="2000" b="1" dirty="0"/>
              <a:t>дисгармоничное развитие</a:t>
            </a: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2555875" y="4292600"/>
            <a:ext cx="5472113" cy="1152525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342900" indent="-342900" algn="ctr">
              <a:buFontTx/>
              <a:buNone/>
            </a:pPr>
            <a:r>
              <a:rPr lang="ru-RU" sz="2000" b="1" dirty="0"/>
              <a:t>искаженное </a:t>
            </a:r>
            <a:r>
              <a:rPr lang="ru-RU" sz="2000" b="1" dirty="0" smtClean="0"/>
              <a:t>развитие </a:t>
            </a:r>
          </a:p>
          <a:p>
            <a:pPr marL="342900" indent="-342900" algn="ctr">
              <a:buFontTx/>
              <a:buNone/>
            </a:pPr>
            <a:r>
              <a:rPr lang="ru-RU" sz="2000" dirty="0" smtClean="0"/>
              <a:t>Дети </a:t>
            </a:r>
            <a:r>
              <a:rPr lang="ru-RU" sz="2000" dirty="0"/>
              <a:t>с этим типом </a:t>
            </a:r>
            <a:r>
              <a:rPr lang="ru-RU" sz="2000" dirty="0" smtClean="0"/>
              <a:t>нуждаются </a:t>
            </a:r>
            <a:r>
              <a:rPr lang="ru-RU" sz="2000" dirty="0"/>
              <a:t>в постоянном </a:t>
            </a:r>
            <a:endParaRPr lang="ru-RU" sz="2000" dirty="0" smtClean="0"/>
          </a:p>
          <a:p>
            <a:pPr marL="342900" indent="-342900" algn="ctr">
              <a:buFontTx/>
              <a:buNone/>
            </a:pPr>
            <a:r>
              <a:rPr lang="ru-RU" sz="2000" dirty="0"/>
              <a:t>н</a:t>
            </a:r>
            <a:r>
              <a:rPr lang="ru-RU" sz="2000" dirty="0" smtClean="0"/>
              <a:t>аблюдении и </a:t>
            </a:r>
            <a:r>
              <a:rPr lang="ru-RU" sz="2000" dirty="0"/>
              <a:t>лечении у врача-психиатра. 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4247379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99992" y="188640"/>
            <a:ext cx="38884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 К.М</a:t>
            </a:r>
            <a:r>
              <a:rPr lang="ru-RU" sz="2400" dirty="0"/>
              <a:t>. </a:t>
            </a:r>
            <a:r>
              <a:rPr lang="ru-RU" sz="2400" dirty="0" smtClean="0"/>
              <a:t>Гуревич(1997</a:t>
            </a:r>
            <a:r>
              <a:rPr lang="ru-RU" sz="2400" dirty="0"/>
              <a:t>, 2000)</a:t>
            </a:r>
            <a:r>
              <a:rPr lang="ru-RU" dirty="0"/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484784"/>
            <a:ext cx="777686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    «</a:t>
            </a:r>
            <a:r>
              <a:rPr lang="ru-RU" sz="2800" dirty="0"/>
              <a:t>Проблема нормативности диагностики развития далека от своего разрешения и смыкается с проблемой нормативности психического развития в разные возрастные периоды, а она очень сложна и мало разработана». </a:t>
            </a:r>
          </a:p>
        </p:txBody>
      </p:sp>
    </p:spTree>
    <p:extLst>
      <p:ext uri="{BB962C8B-B14F-4D97-AF65-F5344CB8AC3E}">
        <p14:creationId xmlns:p14="http://schemas.microsoft.com/office/powerpoint/2010/main" val="1915656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0" y="-717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Асинхронное развитие.</a:t>
            </a:r>
            <a:br>
              <a:rPr lang="ru-RU" b="1" dirty="0"/>
            </a:br>
            <a:r>
              <a:rPr lang="ru-RU" b="1" dirty="0"/>
              <a:t>Дисгармоническое развитие. </a:t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AutoShape 4"/>
          <p:cNvSpPr>
            <a:spLocks noChangeArrowheads="1"/>
          </p:cNvSpPr>
          <p:nvPr/>
        </p:nvSpPr>
        <p:spPr bwMode="auto">
          <a:xfrm>
            <a:off x="539750" y="764705"/>
            <a:ext cx="1490663" cy="5256684"/>
          </a:xfrm>
          <a:prstGeom prst="rightArrowCallout">
            <a:avLst>
              <a:gd name="adj1" fmla="val 72471"/>
              <a:gd name="adj2" fmla="val 72471"/>
              <a:gd name="adj3" fmla="val 16667"/>
              <a:gd name="adj4" fmla="val 666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342900" indent="-342900" algn="ctr">
              <a:buFontTx/>
              <a:buNone/>
            </a:pPr>
            <a:r>
              <a:rPr lang="ru-RU" sz="2000" b="1" dirty="0"/>
              <a:t>Д</a:t>
            </a:r>
          </a:p>
          <a:p>
            <a:pPr marL="342900" indent="-342900" algn="ctr">
              <a:buFontTx/>
              <a:buNone/>
            </a:pPr>
            <a:r>
              <a:rPr lang="ru-RU" sz="2000" b="1" dirty="0"/>
              <a:t>И</a:t>
            </a:r>
          </a:p>
          <a:p>
            <a:pPr marL="342900" indent="-342900" algn="ctr">
              <a:buFontTx/>
              <a:buNone/>
            </a:pPr>
            <a:r>
              <a:rPr lang="ru-RU" sz="2000" b="1" dirty="0"/>
              <a:t>С</a:t>
            </a:r>
          </a:p>
          <a:p>
            <a:pPr marL="342900" indent="-342900" algn="ctr">
              <a:buFontTx/>
              <a:buNone/>
            </a:pPr>
            <a:r>
              <a:rPr lang="ru-RU" sz="2000" b="1" dirty="0"/>
              <a:t>Г</a:t>
            </a:r>
          </a:p>
          <a:p>
            <a:pPr marL="342900" indent="-342900" algn="ctr">
              <a:buFontTx/>
              <a:buNone/>
            </a:pPr>
            <a:r>
              <a:rPr lang="ru-RU" sz="2000" b="1" dirty="0"/>
              <a:t>А</a:t>
            </a:r>
          </a:p>
          <a:p>
            <a:pPr marL="342900" indent="-342900" algn="ctr">
              <a:buFontTx/>
              <a:buNone/>
            </a:pPr>
            <a:r>
              <a:rPr lang="ru-RU" sz="2000" b="1" dirty="0"/>
              <a:t>Р</a:t>
            </a:r>
          </a:p>
          <a:p>
            <a:pPr marL="342900" indent="-342900" algn="ctr">
              <a:buFontTx/>
              <a:buNone/>
            </a:pPr>
            <a:r>
              <a:rPr lang="ru-RU" sz="2000" b="1" dirty="0"/>
              <a:t>М</a:t>
            </a:r>
          </a:p>
          <a:p>
            <a:pPr marL="342900" indent="-342900" algn="ctr">
              <a:buFontTx/>
              <a:buNone/>
            </a:pPr>
            <a:r>
              <a:rPr lang="ru-RU" sz="2000" b="1" dirty="0"/>
              <a:t>О</a:t>
            </a:r>
          </a:p>
          <a:p>
            <a:pPr marL="342900" indent="-342900" algn="ctr">
              <a:buFontTx/>
              <a:buNone/>
            </a:pPr>
            <a:r>
              <a:rPr lang="ru-RU" sz="2000" b="1" dirty="0"/>
              <a:t>Н</a:t>
            </a:r>
          </a:p>
          <a:p>
            <a:pPr marL="342900" indent="-342900" algn="ctr">
              <a:buFontTx/>
              <a:buNone/>
            </a:pPr>
            <a:r>
              <a:rPr lang="ru-RU" sz="2000" b="1" dirty="0"/>
              <a:t>И</a:t>
            </a:r>
          </a:p>
          <a:p>
            <a:pPr marL="342900" indent="-342900" algn="ctr">
              <a:buFontTx/>
              <a:buNone/>
            </a:pPr>
            <a:r>
              <a:rPr lang="ru-RU" sz="2000" b="1" dirty="0"/>
              <a:t>Ч</a:t>
            </a:r>
          </a:p>
          <a:p>
            <a:pPr marL="342900" indent="-342900" algn="ctr">
              <a:buFontTx/>
              <a:buNone/>
            </a:pPr>
            <a:r>
              <a:rPr lang="ru-RU" sz="2000" b="1" dirty="0"/>
              <a:t>Е</a:t>
            </a:r>
          </a:p>
          <a:p>
            <a:pPr marL="342900" indent="-342900" algn="ctr">
              <a:buFontTx/>
              <a:buNone/>
            </a:pPr>
            <a:r>
              <a:rPr lang="ru-RU" sz="2000" b="1" dirty="0"/>
              <a:t>С</a:t>
            </a:r>
          </a:p>
          <a:p>
            <a:pPr marL="342900" indent="-342900" algn="ctr">
              <a:buFontTx/>
              <a:buNone/>
            </a:pPr>
            <a:r>
              <a:rPr lang="ru-RU" sz="2000" b="1" dirty="0"/>
              <a:t>К</a:t>
            </a:r>
          </a:p>
          <a:p>
            <a:pPr marL="342900" indent="-342900" algn="ctr">
              <a:buFontTx/>
              <a:buNone/>
            </a:pPr>
            <a:r>
              <a:rPr lang="ru-RU" sz="2000" b="1" dirty="0"/>
              <a:t>О</a:t>
            </a:r>
          </a:p>
          <a:p>
            <a:pPr marL="342900" indent="-342900" algn="ctr">
              <a:buFontTx/>
              <a:buNone/>
            </a:pPr>
            <a:r>
              <a:rPr lang="ru-RU" sz="2000" b="1" dirty="0"/>
              <a:t>Е</a:t>
            </a: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268537" y="1340768"/>
            <a:ext cx="5832475" cy="8636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342900" indent="-342900" algn="ctr">
              <a:buFontTx/>
              <a:buNone/>
            </a:pPr>
            <a:r>
              <a:rPr lang="ru-RU" sz="2000" b="1" dirty="0" err="1"/>
              <a:t>экстрапунитивный</a:t>
            </a:r>
            <a:r>
              <a:rPr lang="ru-RU" sz="2000" b="1" dirty="0"/>
              <a:t> тип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268538" y="4221163"/>
            <a:ext cx="5832475" cy="8636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342900" indent="-342900" algn="ctr">
              <a:buFontTx/>
              <a:buNone/>
            </a:pPr>
            <a:r>
              <a:rPr lang="ru-RU" sz="2000" b="1" dirty="0" err="1"/>
              <a:t>интрапунитивный</a:t>
            </a:r>
            <a:r>
              <a:rPr lang="ru-RU" sz="2000" b="1" dirty="0"/>
              <a:t> тип</a:t>
            </a:r>
          </a:p>
        </p:txBody>
      </p:sp>
    </p:spTree>
    <p:extLst>
      <p:ext uri="{BB962C8B-B14F-4D97-AF65-F5344CB8AC3E}">
        <p14:creationId xmlns:p14="http://schemas.microsoft.com/office/powerpoint/2010/main" val="306857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ChangeArrowheads="1"/>
          </p:cNvSpPr>
          <p:nvPr/>
        </p:nvSpPr>
        <p:spPr bwMode="auto">
          <a:xfrm>
            <a:off x="1763688" y="836712"/>
            <a:ext cx="5832475" cy="8636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342900" indent="-342900" algn="ctr">
              <a:buFontTx/>
              <a:buNone/>
            </a:pPr>
            <a:r>
              <a:rPr lang="ru-RU" sz="2400" b="1" dirty="0" err="1"/>
              <a:t>И</a:t>
            </a:r>
            <a:r>
              <a:rPr lang="ru-RU" sz="2400" b="1" dirty="0" err="1" smtClean="0"/>
              <a:t>нтрапунитивный</a:t>
            </a:r>
            <a:r>
              <a:rPr lang="ru-RU" sz="2400" b="1" dirty="0" smtClean="0"/>
              <a:t> </a:t>
            </a:r>
            <a:r>
              <a:rPr lang="ru-RU" sz="2400" b="1" dirty="0"/>
              <a:t>тип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567677" y="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Асинхронное развитие.</a:t>
            </a:r>
            <a:br>
              <a:rPr lang="ru-RU" b="1" dirty="0"/>
            </a:br>
            <a:r>
              <a:rPr lang="ru-RU" b="1" dirty="0"/>
              <a:t>Дисгармоническое развитие. </a:t>
            </a:r>
            <a:br>
              <a:rPr lang="ru-RU" b="1" dirty="0"/>
            </a:b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86211" y="1916832"/>
            <a:ext cx="828092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   *Характеризуется </a:t>
            </a:r>
            <a:r>
              <a:rPr lang="ru-RU" sz="2000" dirty="0"/>
              <a:t>противоположными формами аффективного реагирования ребенка в различных жизненных (в том числе и </a:t>
            </a:r>
            <a:r>
              <a:rPr lang="ru-RU" sz="2000" dirty="0" err="1"/>
              <a:t>стрессогенных</a:t>
            </a:r>
            <a:r>
              <a:rPr lang="ru-RU" sz="2000" dirty="0"/>
              <a:t>) ситуациях.</a:t>
            </a:r>
          </a:p>
          <a:p>
            <a:r>
              <a:rPr lang="ru-RU" sz="2000" dirty="0" smtClean="0"/>
              <a:t>   *Помимо </a:t>
            </a:r>
            <a:r>
              <a:rPr lang="ru-RU" sz="2000" dirty="0"/>
              <a:t>высокой тревожности, неуверенности в своих силах часто встречаются навязчивости, элементы ритуального характера, инертность.</a:t>
            </a:r>
          </a:p>
          <a:p>
            <a:r>
              <a:rPr lang="ru-RU" sz="2000" dirty="0" smtClean="0"/>
              <a:t>   *Работоспособность </a:t>
            </a:r>
            <a:r>
              <a:rPr lang="ru-RU" sz="2000" dirty="0"/>
              <a:t>ниже возрастных показателей.</a:t>
            </a:r>
          </a:p>
          <a:p>
            <a:r>
              <a:rPr lang="ru-RU" sz="2000" dirty="0" smtClean="0"/>
              <a:t>   *Речевая </a:t>
            </a:r>
            <a:r>
              <a:rPr lang="ru-RU" sz="2000" dirty="0"/>
              <a:t>активность невысокая.</a:t>
            </a:r>
          </a:p>
          <a:p>
            <a:r>
              <a:rPr lang="ru-RU" sz="2000" dirty="0" smtClean="0"/>
              <a:t>   *В </a:t>
            </a:r>
            <a:r>
              <a:rPr lang="ru-RU" sz="2000" dirty="0"/>
              <a:t>большинстве случаев снижение адекватности не отмечается.</a:t>
            </a:r>
          </a:p>
          <a:p>
            <a:r>
              <a:rPr lang="ru-RU" sz="2000" dirty="0" smtClean="0"/>
              <a:t>   *Сверхкритичны </a:t>
            </a:r>
            <a:r>
              <a:rPr lang="ru-RU" sz="2000" dirty="0"/>
              <a:t>к результатам своей деятельности.</a:t>
            </a:r>
          </a:p>
          <a:p>
            <a:r>
              <a:rPr lang="ru-RU" sz="2000" dirty="0" smtClean="0"/>
              <a:t>   *Обучаемость </a:t>
            </a:r>
            <a:r>
              <a:rPr lang="ru-RU" sz="2000" dirty="0"/>
              <a:t>вполне достаточная, но негативную роль играет общий сниженный фон психической активности.</a:t>
            </a:r>
          </a:p>
        </p:txBody>
      </p:sp>
    </p:spTree>
    <p:extLst>
      <p:ext uri="{BB962C8B-B14F-4D97-AF65-F5344CB8AC3E}">
        <p14:creationId xmlns:p14="http://schemas.microsoft.com/office/powerpoint/2010/main" val="594727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1775520" y="692696"/>
            <a:ext cx="5832475" cy="8636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342900" indent="-342900" algn="ctr">
              <a:buFontTx/>
              <a:buNone/>
            </a:pPr>
            <a:r>
              <a:rPr lang="ru-RU" sz="2400" b="1" dirty="0" err="1"/>
              <a:t>Э</a:t>
            </a:r>
            <a:r>
              <a:rPr lang="ru-RU" sz="2400" b="1" dirty="0" err="1" smtClean="0"/>
              <a:t>кстрапунитивный</a:t>
            </a:r>
            <a:r>
              <a:rPr lang="ru-RU" sz="2400" b="1" dirty="0" smtClean="0"/>
              <a:t> </a:t>
            </a:r>
            <a:r>
              <a:rPr lang="ru-RU" sz="2400" b="1" dirty="0"/>
              <a:t>тип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572000" y="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Асинхронное развитие.</a:t>
            </a:r>
            <a:br>
              <a:rPr lang="ru-RU" b="1" dirty="0"/>
            </a:br>
            <a:r>
              <a:rPr lang="ru-RU" b="1" dirty="0"/>
              <a:t>Дисгармоническое развитие. </a:t>
            </a:r>
            <a:br>
              <a:rPr lang="ru-RU" b="1" dirty="0"/>
            </a:b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844824"/>
            <a:ext cx="820891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  *В </a:t>
            </a:r>
            <a:r>
              <a:rPr lang="ru-RU" sz="2000" dirty="0"/>
              <a:t>первую очередь обращает на себя внимание достаточно выраженная специфика поведения ребенка: от нарочитой независимости до выраженной </a:t>
            </a:r>
            <a:r>
              <a:rPr lang="ru-RU" sz="2000" dirty="0" err="1"/>
              <a:t>демонстративности</a:t>
            </a:r>
            <a:r>
              <a:rPr lang="ru-RU" sz="2000" dirty="0"/>
              <a:t>, порой демонстративного негативизма.</a:t>
            </a:r>
          </a:p>
          <a:p>
            <a:r>
              <a:rPr lang="ru-RU" sz="2000" dirty="0" smtClean="0"/>
              <a:t>  *Критичность </a:t>
            </a:r>
            <a:r>
              <a:rPr lang="ru-RU" sz="2000" dirty="0"/>
              <a:t>к своему поведению часто бывает сниженной.</a:t>
            </a:r>
          </a:p>
          <a:p>
            <a:r>
              <a:rPr lang="ru-RU" sz="2000" dirty="0" smtClean="0"/>
              <a:t>  *Совершенно </a:t>
            </a:r>
            <a:r>
              <a:rPr lang="ru-RU" sz="2000" dirty="0"/>
              <a:t>адекватны в привычных ситуациях, но, когда есть повод «проявить себя», могут быть и демонстративно неадекватны. </a:t>
            </a:r>
          </a:p>
          <a:p>
            <a:r>
              <a:rPr lang="ru-RU" sz="2000" dirty="0" smtClean="0"/>
              <a:t>  *Общий </a:t>
            </a:r>
            <a:r>
              <a:rPr lang="ru-RU" sz="2000" dirty="0"/>
              <a:t>уровень познавательного развития бывает достаточным. </a:t>
            </a:r>
          </a:p>
          <a:p>
            <a:r>
              <a:rPr lang="ru-RU" sz="2000" dirty="0" smtClean="0"/>
              <a:t>  *Речевая </a:t>
            </a:r>
            <a:r>
              <a:rPr lang="ru-RU" sz="2000" dirty="0"/>
              <a:t>активность чрезвычайно высокая, хорошо контролируемая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96404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484784"/>
            <a:ext cx="756084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i="1" dirty="0"/>
              <a:t>Статистическая норма</a:t>
            </a:r>
            <a:r>
              <a:rPr lang="ru-RU" sz="2800" dirty="0"/>
              <a:t> определяется как уровень психосоциального развития человека, который соответствует средним качественно-количественным показателям, полученным при обследовании представительной группы людей того же возрастного диапазона, пола, культуры и пр.</a:t>
            </a:r>
          </a:p>
        </p:txBody>
      </p:sp>
    </p:spTree>
    <p:extLst>
      <p:ext uri="{BB962C8B-B14F-4D97-AF65-F5344CB8AC3E}">
        <p14:creationId xmlns:p14="http://schemas.microsoft.com/office/powerpoint/2010/main" val="2552344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412776"/>
            <a:ext cx="777686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 </a:t>
            </a:r>
            <a:r>
              <a:rPr lang="ru-RU" sz="2800" dirty="0"/>
              <a:t>В основе концепции </a:t>
            </a:r>
            <a:r>
              <a:rPr lang="ru-RU" sz="2800" i="1" dirty="0"/>
              <a:t>функциональной нормы</a:t>
            </a:r>
            <a:r>
              <a:rPr lang="ru-RU" sz="2800" dirty="0"/>
              <a:t> лежит представление о неповторимости пути развития каждого человека. Любое отклонение следует рассматривать только в сопоставлении с индивидуальной направленностью развития этого </a:t>
            </a:r>
            <a:r>
              <a:rPr lang="ru-RU" sz="2800" dirty="0" smtClean="0"/>
              <a:t>человека.</a:t>
            </a:r>
          </a:p>
          <a:p>
            <a:r>
              <a:rPr lang="ru-RU" sz="2800" dirty="0"/>
              <a:t>	</a:t>
            </a:r>
            <a:r>
              <a:rPr lang="ru-RU" sz="2800" dirty="0" smtClean="0"/>
              <a:t>			</a:t>
            </a:r>
          </a:p>
          <a:p>
            <a:r>
              <a:rPr lang="ru-RU" sz="2800" dirty="0"/>
              <a:t>	</a:t>
            </a:r>
            <a:r>
              <a:rPr lang="ru-RU" sz="2800" dirty="0" smtClean="0"/>
              <a:t>			 </a:t>
            </a:r>
            <a:r>
              <a:rPr lang="ru-RU" sz="2800" dirty="0"/>
              <a:t>(</a:t>
            </a:r>
            <a:r>
              <a:rPr lang="ru-RU" sz="2800" i="1" dirty="0"/>
              <a:t>Л.В. Кузнецова,</a:t>
            </a:r>
            <a:r>
              <a:rPr lang="ru-RU" sz="2800" dirty="0"/>
              <a:t> 2002). </a:t>
            </a:r>
          </a:p>
        </p:txBody>
      </p:sp>
    </p:spTree>
    <p:extLst>
      <p:ext uri="{BB962C8B-B14F-4D97-AF65-F5344CB8AC3E}">
        <p14:creationId xmlns:p14="http://schemas.microsoft.com/office/powerpoint/2010/main" val="2213531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76672"/>
            <a:ext cx="8208912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i="1" dirty="0"/>
              <a:t>С</a:t>
            </a:r>
            <a:r>
              <a:rPr lang="ru-RU" sz="2800" i="1" dirty="0" smtClean="0"/>
              <a:t>оциально-психологический </a:t>
            </a:r>
            <a:r>
              <a:rPr lang="ru-RU" sz="2800" i="1" dirty="0"/>
              <a:t>норматив»</a:t>
            </a:r>
            <a:r>
              <a:rPr lang="ru-RU" sz="2800" dirty="0"/>
              <a:t> (СПН</a:t>
            </a:r>
            <a:r>
              <a:rPr lang="ru-RU" sz="2800" dirty="0" smtClean="0"/>
              <a:t>) - система </a:t>
            </a:r>
            <a:r>
              <a:rPr lang="ru-RU" sz="2800" dirty="0"/>
              <a:t>требований, которые общество предъявляет к психическому и личностному развитию каждого из его членов. Требования, составляющие содержание СПН… являются идеальной моделью требований социальной общности к личности… закреплены в виде правил, норм, предписаний… Они присутствуют в образовательных программах, в пр</a:t>
            </a:r>
            <a:r>
              <a:rPr lang="ru-RU" sz="2800" i="1" dirty="0"/>
              <a:t>офессиональных и квалификационных характеристика</a:t>
            </a:r>
            <a:r>
              <a:rPr lang="ru-RU" sz="2800" dirty="0"/>
              <a:t>х, общественном мнении учителей, воспитателей, родителей. Такие нормативы историчны, они меняются вместе с развитием общества»</a:t>
            </a:r>
          </a:p>
        </p:txBody>
      </p:sp>
    </p:spTree>
    <p:extLst>
      <p:ext uri="{BB962C8B-B14F-4D97-AF65-F5344CB8AC3E}">
        <p14:creationId xmlns:p14="http://schemas.microsoft.com/office/powerpoint/2010/main" val="1128727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8163" y="980728"/>
            <a:ext cx="820891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Отклонение формирования всей иерархической структуры психического развития или ее отдельных составляющих (психических функций, функциональных систем) за пределы социально-психологического норматива, определяемого для конкретной образовательной, социокультурной, этнической ситуации, вне зависимости от знака этого изменения (опережение или запаздывание), следует рассматривать как </a:t>
            </a:r>
            <a:r>
              <a:rPr lang="ru-RU" sz="2800" i="1" dirty="0"/>
              <a:t>отклоняющееся </a:t>
            </a:r>
            <a:r>
              <a:rPr lang="ru-RU" sz="2800" i="1" dirty="0" smtClean="0"/>
              <a:t>развитие.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763787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/>
          <p:cNvSpPr>
            <a:spLocks noChangeArrowheads="1"/>
          </p:cNvSpPr>
          <p:nvPr/>
        </p:nvSpPr>
        <p:spPr bwMode="auto">
          <a:xfrm>
            <a:off x="2267744" y="1844824"/>
            <a:ext cx="4681538" cy="2951163"/>
          </a:xfrm>
          <a:custGeom>
            <a:avLst/>
            <a:gdLst>
              <a:gd name="T0" fmla="*/ 4681538 w 21600"/>
              <a:gd name="T1" fmla="*/ 1475582 h 21600"/>
              <a:gd name="T2" fmla="*/ 2340769 w 21600"/>
              <a:gd name="T3" fmla="*/ 2951163 h 21600"/>
              <a:gd name="T4" fmla="*/ 0 w 21600"/>
              <a:gd name="T5" fmla="*/ 1475582 h 21600"/>
              <a:gd name="T6" fmla="*/ 2340769 w 21600"/>
              <a:gd name="T7" fmla="*/ 0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5400 w 21600"/>
              <a:gd name="T13" fmla="*/ 5400 h 21600"/>
              <a:gd name="T14" fmla="*/ 162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5400" y="5400"/>
                </a:moveTo>
                <a:lnTo>
                  <a:pt x="9450" y="5400"/>
                </a:lnTo>
                <a:lnTo>
                  <a:pt x="9450" y="2700"/>
                </a:lnTo>
                <a:lnTo>
                  <a:pt x="8100" y="2700"/>
                </a:lnTo>
                <a:lnTo>
                  <a:pt x="10800" y="0"/>
                </a:lnTo>
                <a:lnTo>
                  <a:pt x="13500" y="2700"/>
                </a:lnTo>
                <a:lnTo>
                  <a:pt x="12150" y="2700"/>
                </a:lnTo>
                <a:lnTo>
                  <a:pt x="12150" y="5400"/>
                </a:lnTo>
                <a:lnTo>
                  <a:pt x="16200" y="5400"/>
                </a:lnTo>
                <a:lnTo>
                  <a:pt x="16200" y="9450"/>
                </a:lnTo>
                <a:lnTo>
                  <a:pt x="18900" y="9450"/>
                </a:lnTo>
                <a:lnTo>
                  <a:pt x="18900" y="8100"/>
                </a:lnTo>
                <a:lnTo>
                  <a:pt x="21600" y="10800"/>
                </a:lnTo>
                <a:lnTo>
                  <a:pt x="18900" y="13500"/>
                </a:lnTo>
                <a:lnTo>
                  <a:pt x="18900" y="12150"/>
                </a:lnTo>
                <a:lnTo>
                  <a:pt x="16200" y="12150"/>
                </a:lnTo>
                <a:lnTo>
                  <a:pt x="16200" y="16200"/>
                </a:lnTo>
                <a:lnTo>
                  <a:pt x="12150" y="16200"/>
                </a:lnTo>
                <a:lnTo>
                  <a:pt x="12150" y="18900"/>
                </a:lnTo>
                <a:lnTo>
                  <a:pt x="13500" y="18900"/>
                </a:lnTo>
                <a:lnTo>
                  <a:pt x="10800" y="21600"/>
                </a:lnTo>
                <a:lnTo>
                  <a:pt x="8100" y="18900"/>
                </a:lnTo>
                <a:lnTo>
                  <a:pt x="9450" y="18900"/>
                </a:lnTo>
                <a:lnTo>
                  <a:pt x="9450" y="16200"/>
                </a:lnTo>
                <a:lnTo>
                  <a:pt x="5400" y="16200"/>
                </a:lnTo>
                <a:lnTo>
                  <a:pt x="5400" y="12150"/>
                </a:lnTo>
                <a:lnTo>
                  <a:pt x="2700" y="12150"/>
                </a:lnTo>
                <a:lnTo>
                  <a:pt x="2700" y="13500"/>
                </a:lnTo>
                <a:lnTo>
                  <a:pt x="0" y="10800"/>
                </a:lnTo>
                <a:lnTo>
                  <a:pt x="2700" y="8100"/>
                </a:lnTo>
                <a:lnTo>
                  <a:pt x="2700" y="9450"/>
                </a:lnTo>
                <a:lnTo>
                  <a:pt x="5400" y="945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sz="2000" b="1" dirty="0">
                <a:solidFill>
                  <a:schemeClr val="tx2"/>
                </a:solidFill>
              </a:rPr>
              <a:t>Группы отклоняющегося развития</a:t>
            </a:r>
          </a:p>
        </p:txBody>
      </p:sp>
      <p:sp>
        <p:nvSpPr>
          <p:cNvPr id="3" name="Rectangle 8"/>
          <p:cNvSpPr>
            <a:spLocks noChangeArrowheads="1"/>
          </p:cNvSpPr>
          <p:nvPr/>
        </p:nvSpPr>
        <p:spPr bwMode="auto">
          <a:xfrm>
            <a:off x="2915816" y="980728"/>
            <a:ext cx="3097212" cy="6492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sz="2000" b="1" dirty="0" smtClean="0"/>
              <a:t>Н</a:t>
            </a:r>
            <a:r>
              <a:rPr lang="ru-RU" sz="2000" b="1" dirty="0" smtClean="0"/>
              <a:t>едостаточное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sz="2000" b="1" dirty="0" smtClean="0"/>
              <a:t>развитие</a:t>
            </a:r>
            <a:endParaRPr lang="ru-RU" sz="2000" b="1" dirty="0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1043608" y="1622220"/>
            <a:ext cx="914400" cy="374464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sz="2000" b="1" dirty="0"/>
              <a:t>Д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sz="2000" b="1" dirty="0"/>
              <a:t>Е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sz="2000" b="1" dirty="0"/>
              <a:t>Ф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sz="2000" b="1" dirty="0"/>
              <a:t>И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sz="2000" b="1" dirty="0"/>
              <a:t>Ц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sz="2000" b="1" dirty="0"/>
              <a:t>И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sz="2000" b="1" dirty="0"/>
              <a:t>Т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sz="2000" b="1" dirty="0"/>
              <a:t>А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sz="2000" b="1" dirty="0"/>
              <a:t>Р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sz="2000" b="1" dirty="0"/>
              <a:t>Н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sz="2000" b="1" dirty="0"/>
              <a:t>О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sz="2000" b="1" dirty="0"/>
              <a:t>Е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7092280" y="1622220"/>
            <a:ext cx="914400" cy="3736844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sz="2000" b="1" dirty="0"/>
              <a:t>П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sz="2000" b="1" dirty="0"/>
              <a:t>О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sz="2000" b="1" dirty="0"/>
              <a:t>В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sz="2000" b="1" dirty="0"/>
              <a:t>Р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sz="2000" b="1" dirty="0"/>
              <a:t>Е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sz="2000" b="1" dirty="0"/>
              <a:t>Ж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sz="2000" b="1" dirty="0"/>
              <a:t>Д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sz="2000" b="1" dirty="0"/>
              <a:t>Е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sz="2000" b="1" dirty="0"/>
              <a:t>Н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sz="2000" b="1" dirty="0"/>
              <a:t>Н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sz="2000" b="1" dirty="0"/>
              <a:t>О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sz="2000" b="1" dirty="0"/>
              <a:t>Е</a:t>
            </a: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3096419" y="5157788"/>
            <a:ext cx="3024188" cy="720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sz="2000" b="1" dirty="0" smtClean="0"/>
              <a:t>А</a:t>
            </a:r>
            <a:r>
              <a:rPr lang="ru-RU" sz="2000" b="1" dirty="0" smtClean="0"/>
              <a:t>синхронное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sz="2000" b="1" dirty="0" smtClean="0"/>
              <a:t>развитие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222452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0" y="21449"/>
            <a:ext cx="42489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/>
              <a:t>Дефицитарное</a:t>
            </a:r>
            <a:r>
              <a:rPr lang="ru-RU" sz="2400" b="1" dirty="0"/>
              <a:t> развитие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157349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351234"/>
            <a:ext cx="8208912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>
                <a:solidFill>
                  <a:schemeClr val="accent3">
                    <a:lumMod val="75000"/>
                  </a:schemeClr>
                </a:solidFill>
              </a:rPr>
              <a:t>Раннедефицитарное</a:t>
            </a: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</a:rPr>
              <a:t> развитие </a:t>
            </a:r>
          </a:p>
          <a:p>
            <a:r>
              <a:rPr lang="ru-RU" sz="2000" dirty="0"/>
              <a:t>(возникшая в раннем возрасте (или </a:t>
            </a:r>
            <a:r>
              <a:rPr lang="ru-RU" sz="2000" dirty="0" err="1"/>
              <a:t>пренатально</a:t>
            </a:r>
            <a:r>
              <a:rPr lang="ru-RU" sz="2000" dirty="0"/>
              <a:t>) недостаточность отдельных анализаторных систем (или их сочетание), </a:t>
            </a:r>
            <a:r>
              <a:rPr lang="ru-RU" sz="2000" dirty="0" err="1"/>
              <a:t>т.е</a:t>
            </a:r>
            <a:r>
              <a:rPr lang="ru-RU" sz="2000" dirty="0"/>
              <a:t> у ребенка с самого раннего возраста наблюдается дефицит информации.) </a:t>
            </a:r>
          </a:p>
          <a:p>
            <a:endParaRPr lang="ru-RU" sz="2000" dirty="0"/>
          </a:p>
          <a:p>
            <a:r>
              <a:rPr lang="ru-RU" sz="2000" b="1" dirty="0" err="1">
                <a:solidFill>
                  <a:schemeClr val="accent3">
                    <a:lumMod val="75000"/>
                  </a:schemeClr>
                </a:solidFill>
              </a:rPr>
              <a:t>Позднедефицитарное</a:t>
            </a: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</a:rPr>
              <a:t> развитие </a:t>
            </a:r>
          </a:p>
          <a:p>
            <a:r>
              <a:rPr lang="ru-RU" sz="2000" dirty="0"/>
              <a:t>(случаи позднего повреждения различных анализаторных систем традиционно рассматривается в рамках </a:t>
            </a:r>
            <a:r>
              <a:rPr lang="ru-RU" sz="2000" dirty="0" err="1"/>
              <a:t>дефицитарного</a:t>
            </a:r>
            <a:r>
              <a:rPr lang="ru-RU" sz="2000" dirty="0"/>
              <a:t> развития, хотя строго по всем критериям должны быть отнесены к категории поврежденного развития.) </a:t>
            </a:r>
            <a:endParaRPr lang="ru-RU" sz="2000" dirty="0" smtClean="0"/>
          </a:p>
          <a:p>
            <a:endParaRPr lang="ru-RU" sz="2000" dirty="0"/>
          </a:p>
          <a:p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</a:rPr>
              <a:t>Недостаточность сенсорных систем</a:t>
            </a:r>
          </a:p>
          <a:p>
            <a:r>
              <a:rPr lang="ru-RU" sz="2000" dirty="0" smtClean="0"/>
              <a:t>(нарушение слуха, нарушение зрения)</a:t>
            </a:r>
          </a:p>
          <a:p>
            <a:endParaRPr lang="ru-RU" sz="2000" dirty="0"/>
          </a:p>
          <a:p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</a:rPr>
              <a:t>Недостаточность </a:t>
            </a:r>
            <a:r>
              <a:rPr lang="ru-RU" sz="2000" b="1" dirty="0" err="1" smtClean="0">
                <a:solidFill>
                  <a:schemeClr val="accent3">
                    <a:lumMod val="75000"/>
                  </a:schemeClr>
                </a:solidFill>
              </a:rPr>
              <a:t>опорно</a:t>
            </a:r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</a:rPr>
              <a:t>–двигательного аппарата</a:t>
            </a:r>
          </a:p>
          <a:p>
            <a:r>
              <a:rPr lang="ru-RU" sz="2000" dirty="0" smtClean="0"/>
              <a:t>(заболевания нервной системы, приобретенные заболевания и деформации, врожденные патологии)</a:t>
            </a:r>
          </a:p>
          <a:p>
            <a:endParaRPr lang="ru-RU" sz="2000" dirty="0"/>
          </a:p>
          <a:p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</a:rPr>
              <a:t>Множественные нарушения развития</a:t>
            </a:r>
          </a:p>
          <a:p>
            <a:r>
              <a:rPr lang="ru-RU" sz="2000" dirty="0" smtClean="0"/>
              <a:t>(2 и более первичных нарушения)</a:t>
            </a:r>
            <a:endParaRPr lang="ru-RU" sz="20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1630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/>
          <p:cNvSpPr>
            <a:spLocks noChangeArrowheads="1"/>
          </p:cNvSpPr>
          <p:nvPr/>
        </p:nvSpPr>
        <p:spPr bwMode="auto">
          <a:xfrm rot="10800000">
            <a:off x="2484438" y="1784350"/>
            <a:ext cx="4103688" cy="2005013"/>
          </a:xfrm>
          <a:custGeom>
            <a:avLst/>
            <a:gdLst>
              <a:gd name="T0" fmla="*/ 2051844 w 21600"/>
              <a:gd name="T1" fmla="*/ 0 h 21600"/>
              <a:gd name="T2" fmla="*/ 0 w 21600"/>
              <a:gd name="T3" fmla="*/ 1432192 h 21600"/>
              <a:gd name="T4" fmla="*/ 2051844 w 21600"/>
              <a:gd name="T5" fmla="*/ 1718556 h 21600"/>
              <a:gd name="T6" fmla="*/ 4103688 w 21600"/>
              <a:gd name="T7" fmla="*/ 1432192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2160 w 21600"/>
              <a:gd name="T13" fmla="*/ 12343 h 21600"/>
              <a:gd name="T14" fmla="*/ 19440 w 21600"/>
              <a:gd name="T15" fmla="*/ 18514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00" y="0"/>
                </a:moveTo>
                <a:lnTo>
                  <a:pt x="6480" y="6171"/>
                </a:lnTo>
                <a:lnTo>
                  <a:pt x="8640" y="6171"/>
                </a:lnTo>
                <a:lnTo>
                  <a:pt x="8640" y="12343"/>
                </a:lnTo>
                <a:lnTo>
                  <a:pt x="4320" y="12343"/>
                </a:lnTo>
                <a:lnTo>
                  <a:pt x="4320" y="9257"/>
                </a:lnTo>
                <a:lnTo>
                  <a:pt x="0" y="15429"/>
                </a:lnTo>
                <a:lnTo>
                  <a:pt x="4320" y="21600"/>
                </a:lnTo>
                <a:lnTo>
                  <a:pt x="4320" y="18514"/>
                </a:lnTo>
                <a:lnTo>
                  <a:pt x="17280" y="18514"/>
                </a:lnTo>
                <a:lnTo>
                  <a:pt x="17280" y="21600"/>
                </a:lnTo>
                <a:lnTo>
                  <a:pt x="21600" y="15429"/>
                </a:lnTo>
                <a:lnTo>
                  <a:pt x="17280" y="9257"/>
                </a:lnTo>
                <a:lnTo>
                  <a:pt x="17280" y="12343"/>
                </a:lnTo>
                <a:lnTo>
                  <a:pt x="12960" y="12343"/>
                </a:lnTo>
                <a:lnTo>
                  <a:pt x="12960" y="6171"/>
                </a:lnTo>
                <a:lnTo>
                  <a:pt x="15120" y="6171"/>
                </a:lnTo>
                <a:close/>
              </a:path>
            </a:pathLst>
          </a:cu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marL="342900" indent="-342900" algn="ctr">
              <a:buFontTx/>
              <a:buNone/>
            </a:pPr>
            <a:r>
              <a:rPr lang="ru-RU" sz="2000" b="1" dirty="0"/>
              <a:t>недостаточное развитие</a:t>
            </a:r>
          </a:p>
        </p:txBody>
      </p:sp>
      <p:sp>
        <p:nvSpPr>
          <p:cNvPr id="3" name="Oval 7"/>
          <p:cNvSpPr>
            <a:spLocks noChangeArrowheads="1"/>
          </p:cNvSpPr>
          <p:nvPr/>
        </p:nvSpPr>
        <p:spPr bwMode="auto">
          <a:xfrm>
            <a:off x="1494766" y="3933056"/>
            <a:ext cx="5869234" cy="1655763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42900" indent="-342900" algn="ctr">
              <a:buFontTx/>
              <a:buNone/>
            </a:pPr>
            <a:r>
              <a:rPr lang="ru-RU" b="1" dirty="0"/>
              <a:t>парциальная </a:t>
            </a:r>
            <a:r>
              <a:rPr lang="ru-RU" b="1" dirty="0" err="1"/>
              <a:t>несформированность</a:t>
            </a:r>
            <a:r>
              <a:rPr lang="ru-RU" b="1" dirty="0"/>
              <a:t> компонентов </a:t>
            </a:r>
          </a:p>
          <a:p>
            <a:pPr marL="342900" indent="-342900" algn="ctr">
              <a:buFontTx/>
              <a:buNone/>
            </a:pPr>
            <a:r>
              <a:rPr lang="ru-RU" b="1" dirty="0"/>
              <a:t>психической деятельности</a:t>
            </a:r>
          </a:p>
        </p:txBody>
      </p:sp>
      <p:sp>
        <p:nvSpPr>
          <p:cNvPr id="4" name="Oval 6"/>
          <p:cNvSpPr>
            <a:spLocks noChangeArrowheads="1"/>
          </p:cNvSpPr>
          <p:nvPr/>
        </p:nvSpPr>
        <p:spPr bwMode="auto">
          <a:xfrm>
            <a:off x="486704" y="1484784"/>
            <a:ext cx="2016125" cy="2160588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42900" indent="-342900" algn="ctr">
              <a:buFontTx/>
              <a:buNone/>
            </a:pPr>
            <a:r>
              <a:rPr lang="ru-RU" sz="2000" b="1" dirty="0"/>
              <a:t>тотальное </a:t>
            </a:r>
          </a:p>
          <a:p>
            <a:pPr marL="342900" indent="-342900" algn="ctr">
              <a:buFontTx/>
              <a:buNone/>
            </a:pPr>
            <a:r>
              <a:rPr lang="ru-RU" sz="2000" b="1" dirty="0"/>
              <a:t>недоразвитие</a:t>
            </a:r>
          </a:p>
        </p:txBody>
      </p:sp>
      <p:sp>
        <p:nvSpPr>
          <p:cNvPr id="5" name="Oval 5"/>
          <p:cNvSpPr>
            <a:spLocks noChangeArrowheads="1"/>
          </p:cNvSpPr>
          <p:nvPr/>
        </p:nvSpPr>
        <p:spPr bwMode="auto">
          <a:xfrm>
            <a:off x="6588126" y="1484784"/>
            <a:ext cx="1944687" cy="2160588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42900" indent="-342900" algn="ctr">
              <a:buFontTx/>
              <a:buNone/>
            </a:pPr>
            <a:r>
              <a:rPr lang="ru-RU" sz="2000" b="1" dirty="0"/>
              <a:t>задержанное </a:t>
            </a:r>
          </a:p>
          <a:p>
            <a:pPr marL="342900" indent="-342900" algn="ctr">
              <a:buFontTx/>
              <a:buNone/>
            </a:pPr>
            <a:r>
              <a:rPr lang="ru-RU" sz="2000" b="1" dirty="0"/>
              <a:t>недоразвитие</a:t>
            </a:r>
          </a:p>
        </p:txBody>
      </p:sp>
    </p:spTree>
    <p:extLst>
      <p:ext uri="{BB962C8B-B14F-4D97-AF65-F5344CB8AC3E}">
        <p14:creationId xmlns:p14="http://schemas.microsoft.com/office/powerpoint/2010/main" val="2823927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252</TotalTime>
  <Words>1153</Words>
  <Application>Microsoft Office PowerPoint</Application>
  <PresentationFormat>Экран (4:3)</PresentationFormat>
  <Paragraphs>232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Остин</vt:lpstr>
      <vt:lpstr>Психологические               особенности        проблемных детей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Психологические               особенности        проблемных детей</dc:title>
  <dc:creator>1</dc:creator>
  <cp:lastModifiedBy>1</cp:lastModifiedBy>
  <cp:revision>19</cp:revision>
  <dcterms:created xsi:type="dcterms:W3CDTF">2016-01-11T15:22:29Z</dcterms:created>
  <dcterms:modified xsi:type="dcterms:W3CDTF">2016-01-11T19:46:12Z</dcterms:modified>
</cp:coreProperties>
</file>