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7"/>
  </p:notesMasterIdLst>
  <p:sldIdLst>
    <p:sldId id="292" r:id="rId2"/>
    <p:sldId id="279" r:id="rId3"/>
    <p:sldId id="280" r:id="rId4"/>
    <p:sldId id="281" r:id="rId5"/>
    <p:sldId id="282" r:id="rId6"/>
    <p:sldId id="283" r:id="rId7"/>
    <p:sldId id="278" r:id="rId8"/>
    <p:sldId id="284" r:id="rId9"/>
    <p:sldId id="286" r:id="rId10"/>
    <p:sldId id="259" r:id="rId11"/>
    <p:sldId id="290" r:id="rId12"/>
    <p:sldId id="291" r:id="rId13"/>
    <p:sldId id="260" r:id="rId14"/>
    <p:sldId id="287" r:id="rId15"/>
    <p:sldId id="288" r:id="rId16"/>
    <p:sldId id="289" r:id="rId17"/>
    <p:sldId id="261" r:id="rId18"/>
    <p:sldId id="263" r:id="rId19"/>
    <p:sldId id="264" r:id="rId20"/>
    <p:sldId id="265" r:id="rId21"/>
    <p:sldId id="266" r:id="rId22"/>
    <p:sldId id="267" r:id="rId23"/>
    <p:sldId id="270" r:id="rId24"/>
    <p:sldId id="276" r:id="rId25"/>
    <p:sldId id="274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8000"/>
    <a:srgbClr val="99FF33"/>
    <a:srgbClr val="CCFF33"/>
    <a:srgbClr val="FFFF00"/>
    <a:srgbClr val="FF3399"/>
    <a:srgbClr val="CC33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83" autoAdjust="0"/>
  </p:normalViewPr>
  <p:slideViewPr>
    <p:cSldViewPr>
      <p:cViewPr varScale="1">
        <p:scale>
          <a:sx n="68" d="100"/>
          <a:sy n="68" d="100"/>
        </p:scale>
        <p:origin x="-5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909E93-5A36-469B-A068-5EBC92682F86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7CED14-2EAF-4F1F-81EA-DC96506780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315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www.logoped.ru</a:t>
            </a:r>
            <a:endParaRPr lang="ru-RU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A763AD0-37CA-4F86-AC5A-028C1D5CED6C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8200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8201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2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3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8204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8205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6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7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8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09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8210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8211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2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3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8214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8215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6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7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8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9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8220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21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www.logoped.ru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ECBBF7-302C-48CF-9E02-017005E830F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www.logoped.ru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6551B7-9624-4E73-AA72-258AA1BA30A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10100" y="1828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10100" y="3733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www.logoped.ru</a:t>
            </a: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CB55346-6C94-40A1-B112-788DF12873E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www.logoped.ru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0903E8-49FF-429B-BE64-03778A21A14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www.logoped.ru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ED4BD3-E8F2-4B42-BB24-BAC45EAD8F4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www.logoped.ru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8C966-626E-4B22-B742-06739962583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www.logoped.ru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E4EDC5-6971-445E-879B-CCE3E3EC958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www.logoped.ru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3B80EC-09B9-464F-A4EC-B7FF6F10F9E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www.logoped.ru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C99766-4C55-44CD-B363-3AACD675D17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www.logoped.ru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85E4B5-28B9-4D48-BB55-21A58EA53C1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www.logoped.ru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6DAE5C-3EB6-4425-9577-5A40642501C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en-US" smtClean="0"/>
              <a:t>www.logoped.ru</a:t>
            </a:r>
            <a:endParaRPr lang="ru-RU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4268C07-3FD9-43D2-BA17-F6161B13C427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176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7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7178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7179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80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81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82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83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84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85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86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87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7188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7189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7190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191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192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7193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94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95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7196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7197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198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199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00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01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02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03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04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7205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7206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207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208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7209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7210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7211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7212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13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14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15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16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17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18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7219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7220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584" y="2060848"/>
            <a:ext cx="7772400" cy="2808610"/>
          </a:xfrm>
        </p:spPr>
        <p:txBody>
          <a:bodyPr/>
          <a:lstStyle/>
          <a:p>
            <a:r>
              <a:rPr lang="ru-RU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ПРИЧИНЫ ВОЗНИКНОВЕНИЯ И ВИДЫ НАРУШЕНИЙ ПИСЬМА</a:t>
            </a:r>
            <a:endParaRPr lang="ru-RU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5650" y="2276475"/>
            <a:ext cx="7848600" cy="3816350"/>
          </a:xfrm>
        </p:spPr>
        <p:txBody>
          <a:bodyPr/>
          <a:lstStyle/>
          <a:p>
            <a:endParaRPr lang="ru-RU" sz="2400" dirty="0">
              <a:solidFill>
                <a:srgbClr val="FF66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411711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0"/>
            <a:ext cx="6654800" cy="69850"/>
          </a:xfrm>
        </p:spPr>
        <p:txBody>
          <a:bodyPr/>
          <a:lstStyle/>
          <a:p>
            <a:endParaRPr lang="ru-RU" sz="400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88640"/>
            <a:ext cx="8200777" cy="1007517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Дисграфия, обусловленная нарушением звукового анализа и синтеза</a:t>
            </a:r>
          </a:p>
          <a:p>
            <a:pPr marL="0" indent="0" algn="ctr">
              <a:buNone/>
            </a:pPr>
            <a:endParaRPr lang="ru-RU" sz="2800" b="1" dirty="0"/>
          </a:p>
          <a:p>
            <a:pPr algn="ctr">
              <a:lnSpc>
                <a:spcPct val="80000"/>
              </a:lnSpc>
              <a:buFontTx/>
              <a:buNone/>
            </a:pPr>
            <a:endParaRPr lang="ru-RU" sz="2800" dirty="0">
              <a:latin typeface="Times New Roman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259175"/>
            <a:ext cx="8064896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+mn-lt"/>
                <a:cs typeface="Arial" charset="0"/>
              </a:rPr>
              <a:t>Обусловлена</a:t>
            </a:r>
            <a:r>
              <a:rPr lang="ru-RU" dirty="0" smtClean="0">
                <a:latin typeface="Arial" charset="0"/>
                <a:cs typeface="Arial" charset="0"/>
              </a:rPr>
              <a:t>: </a:t>
            </a:r>
            <a:r>
              <a:rPr lang="ru-RU" dirty="0" smtClean="0">
                <a:latin typeface="Bookman Old Style" pitchFamily="18" charset="0"/>
                <a:cs typeface="Arial" charset="0"/>
              </a:rPr>
              <a:t>нарушением звуко-буквенного анализа и синтеза; слогового анализа; анализа и синтеза слов на уровне предложений.</a:t>
            </a:r>
          </a:p>
          <a:p>
            <a:r>
              <a:rPr lang="ru-RU" dirty="0" smtClean="0">
                <a:latin typeface="Bookman Old Style" pitchFamily="18" charset="0"/>
                <a:cs typeface="Arial" charset="0"/>
              </a:rPr>
              <a:t> </a:t>
            </a:r>
          </a:p>
          <a:p>
            <a:r>
              <a:rPr lang="ru-RU" sz="2000" dirty="0" smtClean="0">
                <a:latin typeface="Bookman Old Style" pitchFamily="18" charset="0"/>
                <a:cs typeface="Arial" charset="0"/>
              </a:rPr>
              <a:t>1.Слитное написание 2-х слов (</a:t>
            </a:r>
            <a:r>
              <a:rPr lang="ru-RU" sz="2000" i="1" dirty="0" smtClean="0">
                <a:latin typeface="Bookman Old Style" pitchFamily="18" charset="0"/>
                <a:cs typeface="Arial" charset="0"/>
              </a:rPr>
              <a:t>пилит дрова – пит дрова)</a:t>
            </a:r>
          </a:p>
          <a:p>
            <a:r>
              <a:rPr lang="ru-RU" sz="2000" i="1" dirty="0" smtClean="0">
                <a:latin typeface="Bookman Old Style" pitchFamily="18" charset="0"/>
                <a:cs typeface="Arial" charset="0"/>
              </a:rPr>
              <a:t>2.</a:t>
            </a:r>
            <a:r>
              <a:rPr lang="ru-RU" sz="2000" dirty="0" smtClean="0">
                <a:latin typeface="Bookman Old Style" pitchFamily="18" charset="0"/>
                <a:cs typeface="Arial" charset="0"/>
              </a:rPr>
              <a:t>Слитное написание предлогов ( </a:t>
            </a:r>
            <a:r>
              <a:rPr lang="ru-RU" sz="2000" i="1" dirty="0" err="1" smtClean="0">
                <a:latin typeface="Bookman Old Style" pitchFamily="18" charset="0"/>
                <a:cs typeface="Arial" charset="0"/>
              </a:rPr>
              <a:t>настоле</a:t>
            </a:r>
            <a:r>
              <a:rPr lang="ru-RU" sz="2000" i="1" dirty="0" smtClean="0">
                <a:latin typeface="Bookman Old Style" pitchFamily="18" charset="0"/>
                <a:cs typeface="Arial" charset="0"/>
              </a:rPr>
              <a:t> – на столе)</a:t>
            </a:r>
          </a:p>
          <a:p>
            <a:r>
              <a:rPr lang="ru-RU" sz="2000" dirty="0" smtClean="0">
                <a:latin typeface="Bookman Old Style" pitchFamily="18" charset="0"/>
                <a:cs typeface="Arial" charset="0"/>
              </a:rPr>
              <a:t>3.Слияние слов (</a:t>
            </a:r>
            <a:r>
              <a:rPr lang="ru-RU" sz="2000" i="1" dirty="0" smtClean="0">
                <a:latin typeface="Bookman Old Style" pitchFamily="18" charset="0"/>
                <a:cs typeface="Arial" charset="0"/>
              </a:rPr>
              <a:t>у </a:t>
            </a:r>
            <a:r>
              <a:rPr lang="ru-RU" sz="2000" i="1" dirty="0" err="1" smtClean="0">
                <a:latin typeface="Bookman Old Style" pitchFamily="18" charset="0"/>
                <a:cs typeface="Arial" charset="0"/>
              </a:rPr>
              <a:t>мамыкраякофта</a:t>
            </a:r>
            <a:r>
              <a:rPr lang="ru-RU" sz="2000" i="1" dirty="0" smtClean="0">
                <a:latin typeface="Bookman Old Style" pitchFamily="18" charset="0"/>
                <a:cs typeface="Arial" charset="0"/>
              </a:rPr>
              <a:t> – у мамы красная кофта)</a:t>
            </a:r>
          </a:p>
          <a:p>
            <a:r>
              <a:rPr lang="ru-RU" sz="2000" dirty="0" smtClean="0">
                <a:latin typeface="Bookman Old Style" pitchFamily="18" charset="0"/>
                <a:cs typeface="Arial" charset="0"/>
              </a:rPr>
              <a:t>4.Раздельное написание частей слова </a:t>
            </a:r>
            <a:r>
              <a:rPr lang="ru-RU" sz="2000" i="1" dirty="0" smtClean="0">
                <a:latin typeface="Bookman Old Style" pitchFamily="18" charset="0"/>
                <a:cs typeface="Arial" charset="0"/>
              </a:rPr>
              <a:t>(со чинила – сочинила)</a:t>
            </a:r>
          </a:p>
          <a:p>
            <a:r>
              <a:rPr lang="ru-RU" sz="2000" dirty="0" smtClean="0">
                <a:latin typeface="Bookman Old Style" pitchFamily="18" charset="0"/>
                <a:cs typeface="Arial" charset="0"/>
              </a:rPr>
              <a:t>5.Пропуски букв (</a:t>
            </a:r>
            <a:r>
              <a:rPr lang="ru-RU" sz="2000" i="1" dirty="0" err="1" smtClean="0">
                <a:latin typeface="Bookman Old Style" pitchFamily="18" charset="0"/>
                <a:cs typeface="Arial" charset="0"/>
              </a:rPr>
              <a:t>ратёт</a:t>
            </a:r>
            <a:r>
              <a:rPr lang="ru-RU" sz="2000" i="1" dirty="0" smtClean="0">
                <a:latin typeface="Bookman Old Style" pitchFamily="18" charset="0"/>
                <a:cs typeface="Arial" charset="0"/>
              </a:rPr>
              <a:t> – растёт, крова – корова)</a:t>
            </a:r>
          </a:p>
          <a:p>
            <a:r>
              <a:rPr lang="ru-RU" sz="2000" dirty="0" smtClean="0">
                <a:latin typeface="Bookman Old Style" pitchFamily="18" charset="0"/>
                <a:cs typeface="Arial" charset="0"/>
              </a:rPr>
              <a:t>6.Вставки букв: (</a:t>
            </a:r>
            <a:r>
              <a:rPr lang="ru-RU" sz="2000" i="1" dirty="0" smtClean="0">
                <a:latin typeface="Bookman Old Style" pitchFamily="18" charset="0"/>
                <a:cs typeface="Arial" charset="0"/>
              </a:rPr>
              <a:t>палаток – платок)</a:t>
            </a:r>
          </a:p>
          <a:p>
            <a:r>
              <a:rPr lang="ru-RU" sz="2000" i="1" dirty="0" smtClean="0">
                <a:latin typeface="Bookman Old Style" pitchFamily="18" charset="0"/>
                <a:cs typeface="Arial" charset="0"/>
              </a:rPr>
              <a:t>7.Перестановки букв (</a:t>
            </a:r>
            <a:r>
              <a:rPr lang="ru-RU" sz="2000" i="1" dirty="0" err="1" smtClean="0">
                <a:latin typeface="Bookman Old Style" pitchFamily="18" charset="0"/>
                <a:cs typeface="Arial" charset="0"/>
              </a:rPr>
              <a:t>коно</a:t>
            </a:r>
            <a:r>
              <a:rPr lang="ru-RU" sz="2000" i="1" dirty="0" smtClean="0">
                <a:latin typeface="Bookman Old Style" pitchFamily="18" charset="0"/>
                <a:cs typeface="Arial" charset="0"/>
              </a:rPr>
              <a:t> – окно, капа – пока, </a:t>
            </a:r>
            <a:r>
              <a:rPr lang="ru-RU" sz="2000" i="1" dirty="0" err="1" smtClean="0">
                <a:latin typeface="Bookman Old Style" pitchFamily="18" charset="0"/>
                <a:cs typeface="Arial" charset="0"/>
              </a:rPr>
              <a:t>кипатан</a:t>
            </a:r>
            <a:r>
              <a:rPr lang="ru-RU" sz="2000" i="1" dirty="0" smtClean="0">
                <a:latin typeface="Bookman Old Style" pitchFamily="18" charset="0"/>
                <a:cs typeface="Arial" charset="0"/>
              </a:rPr>
              <a:t> – капитан)</a:t>
            </a:r>
          </a:p>
          <a:p>
            <a:r>
              <a:rPr lang="ru-RU" sz="2000" i="1" dirty="0" smtClean="0">
                <a:latin typeface="Bookman Old Style" pitchFamily="18" charset="0"/>
                <a:cs typeface="Arial" charset="0"/>
              </a:rPr>
              <a:t>8.Пропуски, перестановки, вставки слогов (</a:t>
            </a:r>
            <a:r>
              <a:rPr lang="ru-RU" sz="2000" i="1" dirty="0" err="1" smtClean="0">
                <a:latin typeface="Bookman Old Style" pitchFamily="18" charset="0"/>
                <a:cs typeface="Arial" charset="0"/>
              </a:rPr>
              <a:t>кова</a:t>
            </a:r>
            <a:r>
              <a:rPr lang="ru-RU" sz="2000" i="1" dirty="0" smtClean="0">
                <a:latin typeface="Bookman Old Style" pitchFamily="18" charset="0"/>
                <a:cs typeface="Arial" charset="0"/>
              </a:rPr>
              <a:t> – корова, </a:t>
            </a:r>
            <a:r>
              <a:rPr lang="ru-RU" sz="2000" i="1" dirty="0" err="1" smtClean="0">
                <a:latin typeface="Bookman Old Style" pitchFamily="18" charset="0"/>
                <a:cs typeface="Arial" charset="0"/>
              </a:rPr>
              <a:t>палота</a:t>
            </a:r>
            <a:r>
              <a:rPr lang="ru-RU" sz="2000" i="1" dirty="0" smtClean="0">
                <a:latin typeface="Bookman Old Style" pitchFamily="18" charset="0"/>
                <a:cs typeface="Arial" charset="0"/>
              </a:rPr>
              <a:t> – лопата, </a:t>
            </a:r>
            <a:r>
              <a:rPr lang="ru-RU" sz="2000" i="1" dirty="0" err="1" smtClean="0">
                <a:latin typeface="Bookman Old Style" pitchFamily="18" charset="0"/>
                <a:cs typeface="Arial" charset="0"/>
              </a:rPr>
              <a:t>лис</a:t>
            </a:r>
            <a:r>
              <a:rPr lang="ru-RU" sz="2000" i="1" dirty="0" err="1" smtClean="0">
                <a:solidFill>
                  <a:schemeClr val="tx2"/>
                </a:solidFill>
                <a:latin typeface="Bookman Old Style" pitchFamily="18" charset="0"/>
                <a:cs typeface="Arial" charset="0"/>
              </a:rPr>
              <a:t>ти</a:t>
            </a:r>
            <a:r>
              <a:rPr lang="ru-RU" sz="2000" i="1" dirty="0" err="1" smtClean="0">
                <a:latin typeface="Bookman Old Style" pitchFamily="18" charset="0"/>
                <a:cs typeface="Arial" charset="0"/>
              </a:rPr>
              <a:t>точек</a:t>
            </a:r>
            <a:r>
              <a:rPr lang="ru-RU" sz="2000" i="1" dirty="0" smtClean="0">
                <a:latin typeface="Bookman Old Style" pitchFamily="18" charset="0"/>
                <a:cs typeface="Arial" charset="0"/>
              </a:rPr>
              <a:t> – листочек)</a:t>
            </a:r>
          </a:p>
          <a:p>
            <a:r>
              <a:rPr lang="ru-RU" sz="2000" i="1" dirty="0" smtClean="0">
                <a:latin typeface="Bookman Old Style" pitchFamily="18" charset="0"/>
                <a:cs typeface="Arial" charset="0"/>
              </a:rPr>
              <a:t>9.</a:t>
            </a:r>
            <a:r>
              <a:rPr lang="ru-RU" sz="2000" i="1" dirty="0"/>
              <a:t> </a:t>
            </a:r>
            <a:r>
              <a:rPr lang="ru-RU" sz="2000" i="1" dirty="0">
                <a:latin typeface="Bookman Old Style" pitchFamily="18" charset="0"/>
              </a:rPr>
              <a:t>Антиципация (предвосхищение) букв:</a:t>
            </a:r>
            <a:r>
              <a:rPr lang="ru-RU" sz="2000" dirty="0">
                <a:latin typeface="Bookman Old Style" pitchFamily="18" charset="0"/>
              </a:rPr>
              <a:t> </a:t>
            </a:r>
            <a:r>
              <a:rPr lang="ru-RU" sz="2000" dirty="0">
                <a:solidFill>
                  <a:schemeClr val="tx2"/>
                </a:solidFill>
                <a:latin typeface="Bookman Old Style" pitchFamily="18" charset="0"/>
              </a:rPr>
              <a:t>с</a:t>
            </a:r>
            <a:r>
              <a:rPr lang="ru-RU" sz="2000" dirty="0">
                <a:latin typeface="Bookman Old Style" pitchFamily="18" charset="0"/>
              </a:rPr>
              <a:t>  старику</a:t>
            </a:r>
            <a:r>
              <a:rPr lang="ru-RU" sz="2000" dirty="0"/>
              <a:t>	</a:t>
            </a:r>
          </a:p>
          <a:p>
            <a:r>
              <a:rPr lang="ru-RU" sz="2000" dirty="0"/>
              <a:t> </a:t>
            </a:r>
          </a:p>
          <a:p>
            <a:endParaRPr lang="ru-RU" sz="20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6870700" cy="1152128"/>
          </a:xfrm>
        </p:spPr>
        <p:txBody>
          <a:bodyPr/>
          <a:lstStyle/>
          <a:p>
            <a:r>
              <a:rPr lang="ru-RU" sz="2800" dirty="0" err="1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Аграмматическая</a:t>
            </a:r>
            <a:r>
              <a:rPr lang="ru-RU" sz="28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 дисграфия</a:t>
            </a:r>
            <a:r>
              <a:rPr lang="ru-RU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/>
            </a:r>
            <a:br>
              <a:rPr lang="ru-RU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36712"/>
            <a:ext cx="7696200" cy="4752528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 smtClean="0"/>
              <a:t>Обусловлена:</a:t>
            </a:r>
            <a:r>
              <a:rPr lang="ru-RU" sz="2000" dirty="0" smtClean="0"/>
              <a:t> недоразвитием лексико-грамматического строя речи, несформированностью морфологических и синтаксических обобщений.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latin typeface="Bookman Old Style" pitchFamily="18" charset="0"/>
              </a:rPr>
              <a:t>Искажение морфологической структуры слова (</a:t>
            </a:r>
            <a:r>
              <a:rPr lang="ru-RU" sz="2000" i="1" dirty="0" smtClean="0">
                <a:latin typeface="Bookman Old Style" pitchFamily="18" charset="0"/>
              </a:rPr>
              <a:t>налететь – влететь, котенка – котята, много </a:t>
            </a:r>
            <a:r>
              <a:rPr lang="ru-RU" sz="2000" i="1" dirty="0" err="1" smtClean="0">
                <a:latin typeface="Bookman Old Style" pitchFamily="18" charset="0"/>
              </a:rPr>
              <a:t>стулов</a:t>
            </a:r>
            <a:r>
              <a:rPr lang="ru-RU" sz="2000" i="1" dirty="0" smtClean="0">
                <a:latin typeface="Bookman Old Style" pitchFamily="18" charset="0"/>
              </a:rPr>
              <a:t> – много стульев)</a:t>
            </a:r>
          </a:p>
          <a:p>
            <a:pPr marL="0" indent="0">
              <a:buNone/>
            </a:pPr>
            <a:r>
              <a:rPr lang="ru-RU" sz="2000" i="1" dirty="0" smtClean="0">
                <a:latin typeface="Bookman Old Style" pitchFamily="18" charset="0"/>
              </a:rPr>
              <a:t>2. </a:t>
            </a:r>
            <a:r>
              <a:rPr lang="ru-RU" sz="2000" dirty="0" smtClean="0">
                <a:latin typeface="Bookman Old Style" pitchFamily="18" charset="0"/>
              </a:rPr>
              <a:t>Нарушение предложных конструкций (</a:t>
            </a:r>
            <a:r>
              <a:rPr lang="ru-RU" sz="2000" i="1" dirty="0" smtClean="0">
                <a:latin typeface="Bookman Old Style" pitchFamily="18" charset="0"/>
              </a:rPr>
              <a:t>на столом – на столе, в кухня – в кухне)</a:t>
            </a:r>
          </a:p>
          <a:p>
            <a:pPr marL="0" indent="0">
              <a:buNone/>
            </a:pPr>
            <a:r>
              <a:rPr lang="ru-RU" sz="2000" dirty="0" smtClean="0">
                <a:latin typeface="Bookman Old Style" pitchFamily="18" charset="0"/>
              </a:rPr>
              <a:t>3. Нарушение согласования (пять </a:t>
            </a:r>
            <a:r>
              <a:rPr lang="ru-RU" sz="2000" dirty="0" err="1" smtClean="0">
                <a:latin typeface="Bookman Old Style" pitchFamily="18" charset="0"/>
              </a:rPr>
              <a:t>деревы</a:t>
            </a:r>
            <a:r>
              <a:rPr lang="ru-RU" sz="2000" dirty="0" smtClean="0">
                <a:latin typeface="Bookman Old Style" pitchFamily="18" charset="0"/>
              </a:rPr>
              <a:t> – пять деревьев).</a:t>
            </a:r>
          </a:p>
          <a:p>
            <a:pPr marL="0" indent="0">
              <a:buNone/>
            </a:pPr>
            <a:endParaRPr lang="ru-RU" sz="2000" dirty="0" smtClean="0">
              <a:latin typeface="Bookman Old Style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latin typeface="Bookman Old Style" pitchFamily="18" charset="0"/>
              </a:rPr>
              <a:t>Наблюдаются</a:t>
            </a:r>
            <a:r>
              <a:rPr lang="ru-RU" sz="2000" dirty="0" smtClean="0">
                <a:latin typeface="Bookman Old Style" pitchFamily="18" charset="0"/>
              </a:rPr>
              <a:t>: Трудности составления предложений, пропуски членов предложений, нарушение последовательности слов)</a:t>
            </a:r>
            <a:endParaRPr lang="ru-RU" sz="2000" dirty="0">
              <a:latin typeface="Bookman Old Style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319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60648"/>
            <a:ext cx="7920880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Оптическая  дисграфия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Обусловлена: </a:t>
            </a:r>
            <a:r>
              <a:rPr lang="ru-RU" sz="2000" dirty="0" smtClean="0">
                <a:latin typeface="Bookman Old Style" pitchFamily="18" charset="0"/>
              </a:rPr>
              <a:t>недоразвитием зрительного </a:t>
            </a:r>
            <a:r>
              <a:rPr lang="ru-RU" sz="2000" dirty="0" err="1" smtClean="0">
                <a:latin typeface="Bookman Old Style" pitchFamily="18" charset="0"/>
              </a:rPr>
              <a:t>гнозиса</a:t>
            </a:r>
            <a:r>
              <a:rPr lang="ru-RU" sz="2000" dirty="0" smtClean="0">
                <a:latin typeface="Bookman Old Style" pitchFamily="18" charset="0"/>
              </a:rPr>
              <a:t>, памяти, зрительного анализа и синтеза, пространственных представлений. </a:t>
            </a:r>
          </a:p>
          <a:p>
            <a:r>
              <a:rPr lang="ru-RU" sz="2000" i="1" dirty="0" smtClean="0"/>
              <a:t>1.Ошибки </a:t>
            </a:r>
            <a:r>
              <a:rPr lang="ru-RU" sz="2000" i="1" dirty="0"/>
              <a:t>написания зрительно похожих букв</a:t>
            </a:r>
            <a:r>
              <a:rPr lang="ru-RU" sz="2000" dirty="0" smtClean="0"/>
              <a:t>: </a:t>
            </a:r>
          </a:p>
          <a:p>
            <a:r>
              <a:rPr lang="ru-RU" sz="2000" dirty="0" smtClean="0"/>
              <a:t> </a:t>
            </a:r>
            <a:r>
              <a:rPr lang="ru-RU" sz="2000" dirty="0" err="1">
                <a:solidFill>
                  <a:schemeClr val="tx2"/>
                </a:solidFill>
              </a:rPr>
              <a:t>З</a:t>
            </a:r>
            <a:r>
              <a:rPr lang="ru-RU" sz="2000" dirty="0" err="1"/>
              <a:t>вгений</a:t>
            </a:r>
            <a:r>
              <a:rPr lang="ru-RU" sz="2000" dirty="0"/>
              <a:t>	</a:t>
            </a:r>
            <a:r>
              <a:rPr lang="ru-RU" sz="2000" dirty="0" err="1">
                <a:solidFill>
                  <a:schemeClr val="tx2"/>
                </a:solidFill>
              </a:rPr>
              <a:t>у</a:t>
            </a:r>
            <a:r>
              <a:rPr lang="ru-RU" sz="2000" dirty="0" err="1"/>
              <a:t>ом</a:t>
            </a:r>
            <a:r>
              <a:rPr lang="ru-RU" sz="2000" dirty="0"/>
              <a:t>	</a:t>
            </a:r>
            <a:r>
              <a:rPr lang="ru-RU" sz="2000" dirty="0" err="1" smtClean="0">
                <a:solidFill>
                  <a:schemeClr val="tx2"/>
                </a:solidFill>
              </a:rPr>
              <a:t>в</a:t>
            </a:r>
            <a:r>
              <a:rPr lang="ru-RU" sz="2000" dirty="0" err="1" smtClean="0"/>
              <a:t>руг</a:t>
            </a:r>
            <a:r>
              <a:rPr lang="ru-RU" sz="2000" dirty="0"/>
              <a:t>	</a:t>
            </a:r>
            <a:r>
              <a:rPr lang="ru-RU" sz="2000" dirty="0" err="1" smtClean="0">
                <a:solidFill>
                  <a:schemeClr val="tx2"/>
                </a:solidFill>
              </a:rPr>
              <a:t>г</a:t>
            </a:r>
            <a:r>
              <a:rPr lang="ru-RU" sz="2000" dirty="0" err="1" smtClean="0"/>
              <a:t>адуга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i="1" dirty="0" smtClean="0"/>
              <a:t>2.Ошибки </a:t>
            </a:r>
            <a:r>
              <a:rPr lang="ru-RU" sz="2000" i="1" dirty="0"/>
              <a:t>двигательного запуска</a:t>
            </a:r>
            <a:r>
              <a:rPr lang="ru-RU" sz="2000" dirty="0"/>
              <a:t>: </a:t>
            </a:r>
            <a:r>
              <a:rPr lang="ru-RU" sz="2000" dirty="0" err="1">
                <a:solidFill>
                  <a:schemeClr val="tx2"/>
                </a:solidFill>
              </a:rPr>
              <a:t>д</a:t>
            </a:r>
            <a:r>
              <a:rPr lang="ru-RU" sz="2000" dirty="0" err="1"/>
              <a:t>елка</a:t>
            </a:r>
            <a:r>
              <a:rPr lang="ru-RU" sz="2000" dirty="0"/>
              <a:t>	</a:t>
            </a:r>
            <a:r>
              <a:rPr lang="ru-RU" sz="2000" dirty="0" err="1" smtClean="0">
                <a:solidFill>
                  <a:schemeClr val="tx2"/>
                </a:solidFill>
              </a:rPr>
              <a:t>п</a:t>
            </a:r>
            <a:r>
              <a:rPr lang="ru-RU" sz="2000" dirty="0" err="1" smtClean="0"/>
              <a:t>анец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i="1" dirty="0" smtClean="0"/>
              <a:t>3.Лишние </a:t>
            </a:r>
            <a:r>
              <a:rPr lang="ru-RU" sz="2000" i="1" dirty="0"/>
              <a:t>элементы при воспроизведении букв</a:t>
            </a:r>
            <a:r>
              <a:rPr lang="ru-RU" sz="2000" dirty="0"/>
              <a:t>: </a:t>
            </a:r>
            <a:r>
              <a:rPr lang="ru-RU" sz="2000" dirty="0" err="1" smtClean="0"/>
              <a:t>ст</a:t>
            </a:r>
            <a:r>
              <a:rPr lang="ru-RU" sz="2000" dirty="0" err="1" smtClean="0">
                <a:solidFill>
                  <a:schemeClr val="tx2"/>
                </a:solidFill>
              </a:rPr>
              <a:t>ё</a:t>
            </a:r>
            <a:r>
              <a:rPr lang="ru-RU" sz="2000" dirty="0" err="1" smtClean="0"/>
              <a:t>белёк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i="1" dirty="0"/>
              <a:t> </a:t>
            </a:r>
            <a:r>
              <a:rPr lang="ru-RU" sz="2000" i="1" dirty="0" smtClean="0"/>
              <a:t>4.Недописывание </a:t>
            </a:r>
            <a:r>
              <a:rPr lang="ru-RU" sz="2000" i="1" dirty="0"/>
              <a:t>отдельных элементов </a:t>
            </a:r>
            <a:r>
              <a:rPr lang="ru-RU" sz="2000" i="1" dirty="0" smtClean="0"/>
              <a:t>букв:</a:t>
            </a:r>
            <a:r>
              <a:rPr lang="ru-RU" sz="2000" dirty="0"/>
              <a:t> </a:t>
            </a:r>
            <a:r>
              <a:rPr lang="ru-RU" sz="2000" dirty="0" err="1" smtClean="0">
                <a:solidFill>
                  <a:schemeClr val="tx2"/>
                </a:solidFill>
              </a:rPr>
              <a:t>и</a:t>
            </a:r>
            <a:r>
              <a:rPr lang="ru-RU" sz="2000" dirty="0" err="1" smtClean="0"/>
              <a:t>кола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i="1" dirty="0" smtClean="0"/>
              <a:t>5.Смешения </a:t>
            </a:r>
            <a:r>
              <a:rPr lang="ru-RU" sz="2000" i="1" dirty="0"/>
              <a:t>оптически сходных </a:t>
            </a:r>
            <a:r>
              <a:rPr lang="ru-RU" sz="2000" i="1" dirty="0" smtClean="0"/>
              <a:t>букв:</a:t>
            </a:r>
            <a:r>
              <a:rPr lang="ru-RU" sz="2000" dirty="0"/>
              <a:t> </a:t>
            </a:r>
            <a:r>
              <a:rPr lang="ru-RU" sz="2000" dirty="0" smtClean="0"/>
              <a:t>о</a:t>
            </a:r>
            <a:r>
              <a:rPr lang="ru-RU" sz="2000" dirty="0" smtClean="0">
                <a:solidFill>
                  <a:schemeClr val="tx2"/>
                </a:solidFill>
              </a:rPr>
              <a:t>ч</a:t>
            </a:r>
            <a:r>
              <a:rPr lang="ru-RU" sz="2000" dirty="0" smtClean="0"/>
              <a:t>и, </a:t>
            </a:r>
            <a:r>
              <a:rPr lang="ru-RU" sz="2000" dirty="0" err="1" smtClean="0">
                <a:solidFill>
                  <a:schemeClr val="tx2"/>
                </a:solidFill>
              </a:rPr>
              <a:t>д</a:t>
            </a:r>
            <a:r>
              <a:rPr lang="ru-RU" sz="2000" dirty="0" err="1" smtClean="0"/>
              <a:t>ветами</a:t>
            </a:r>
            <a:r>
              <a:rPr lang="ru-RU" sz="2000" dirty="0" smtClean="0"/>
              <a:t>, </a:t>
            </a:r>
            <a:r>
              <a:rPr lang="ru-RU" sz="2000" dirty="0" err="1" smtClean="0"/>
              <a:t>р</a:t>
            </a:r>
            <a:r>
              <a:rPr lang="ru-RU" sz="2000" dirty="0" err="1" smtClean="0">
                <a:solidFill>
                  <a:schemeClr val="tx2"/>
                </a:solidFill>
              </a:rPr>
              <a:t>а</a:t>
            </a:r>
            <a:r>
              <a:rPr lang="ru-RU" sz="2000" dirty="0" err="1" smtClean="0"/>
              <a:t>дные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dirty="0"/>
              <a:t> </a:t>
            </a:r>
            <a:r>
              <a:rPr lang="ru-RU" sz="2000" i="1" dirty="0" smtClean="0"/>
              <a:t>6.Зеркальность </a:t>
            </a:r>
            <a:r>
              <a:rPr lang="ru-RU" sz="2000" i="1" dirty="0"/>
              <a:t>букв:	</a:t>
            </a:r>
            <a:r>
              <a:rPr lang="ru-RU" sz="2000" dirty="0"/>
              <a:t> </a:t>
            </a:r>
            <a:r>
              <a:rPr lang="ru-RU" sz="2000" dirty="0" err="1">
                <a:solidFill>
                  <a:schemeClr val="tx2"/>
                </a:solidFill>
              </a:rPr>
              <a:t>з</a:t>
            </a:r>
            <a:r>
              <a:rPr lang="ru-RU" sz="2000" dirty="0" err="1"/>
              <a:t>жик</a:t>
            </a:r>
            <a:r>
              <a:rPr lang="ru-RU" sz="2000" dirty="0"/>
              <a:t>	</a:t>
            </a:r>
            <a:r>
              <a:rPr lang="ru-RU" sz="2000" dirty="0" err="1" smtClean="0"/>
              <a:t>спи</a:t>
            </a:r>
            <a:r>
              <a:rPr lang="ru-RU" sz="2000" dirty="0" err="1" smtClean="0">
                <a:solidFill>
                  <a:schemeClr val="tx2"/>
                </a:solidFill>
              </a:rPr>
              <a:t>ɔ</a:t>
            </a:r>
            <a:r>
              <a:rPr lang="ru-RU" sz="2000" dirty="0" err="1" smtClean="0"/>
              <a:t>ывание</a:t>
            </a:r>
            <a:endParaRPr lang="ru-RU" sz="2000" dirty="0"/>
          </a:p>
          <a:p>
            <a:pPr algn="ctr"/>
            <a:endParaRPr lang="ru-RU" sz="2800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man Old Style" pitchFamily="18" charset="0"/>
            </a:endParaRPr>
          </a:p>
          <a:p>
            <a:pPr algn="ctr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10659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332656"/>
            <a:ext cx="7270551" cy="1126853"/>
          </a:xfrm>
        </p:spPr>
        <p:txBody>
          <a:bodyPr/>
          <a:lstStyle/>
          <a:p>
            <a:r>
              <a:rPr lang="ru-RU" sz="2400" b="1" dirty="0">
                <a:solidFill>
                  <a:srgbClr val="0070C0"/>
                </a:solidFill>
                <a:latin typeface="Bookman Old Style" pitchFamily="18" charset="0"/>
              </a:rPr>
              <a:t>Ошибки, обусловленные несформированностью фонематических процессов и слухового внимания: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628800"/>
            <a:ext cx="7983537" cy="4665662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800" i="1" dirty="0">
                <a:solidFill>
                  <a:schemeClr val="tx2"/>
                </a:solidFill>
                <a:latin typeface="Bookman Old Style" pitchFamily="18" charset="0"/>
                <a:cs typeface="Arial" charset="0"/>
              </a:rPr>
              <a:t>1) пропуск букв и слогов </a:t>
            </a:r>
            <a:r>
              <a:rPr lang="ru-RU" sz="2800" i="1" dirty="0">
                <a:latin typeface="Arial"/>
                <a:cs typeface="Arial" charset="0"/>
              </a:rPr>
              <a:t>—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</a:t>
            </a:r>
            <a:r>
              <a:rPr lang="ru-RU" sz="2800" i="1" dirty="0">
                <a:latin typeface="Arial"/>
                <a:cs typeface="Arial" charset="0"/>
              </a:rPr>
              <a:t>«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прошла</a:t>
            </a:r>
            <a:r>
              <a:rPr lang="ru-RU" sz="2800" i="1" dirty="0">
                <a:latin typeface="Arial"/>
                <a:cs typeface="Arial" charset="0"/>
              </a:rPr>
              <a:t>»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(прощала), </a:t>
            </a:r>
            <a:r>
              <a:rPr lang="ru-RU" sz="2800" i="1" dirty="0">
                <a:latin typeface="Arial"/>
                <a:cs typeface="Arial" charset="0"/>
              </a:rPr>
              <a:t>«</a:t>
            </a:r>
            <a:r>
              <a:rPr lang="ru-RU" sz="2800" i="1" dirty="0" err="1">
                <a:latin typeface="Bookman Old Style" pitchFamily="18" charset="0"/>
                <a:cs typeface="Arial" charset="0"/>
              </a:rPr>
              <a:t>жадые</a:t>
            </a:r>
            <a:r>
              <a:rPr lang="ru-RU" sz="2800" i="1" dirty="0">
                <a:latin typeface="Arial"/>
                <a:cs typeface="Arial" charset="0"/>
              </a:rPr>
              <a:t>»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(жадные), </a:t>
            </a:r>
            <a:r>
              <a:rPr lang="ru-RU" sz="2800" i="1" dirty="0">
                <a:latin typeface="Arial"/>
                <a:cs typeface="Arial" charset="0"/>
              </a:rPr>
              <a:t>«</a:t>
            </a:r>
            <a:r>
              <a:rPr lang="ru-RU" sz="2800" i="1" dirty="0" err="1">
                <a:latin typeface="Bookman Old Style" pitchFamily="18" charset="0"/>
                <a:cs typeface="Arial" charset="0"/>
              </a:rPr>
              <a:t>ишка</a:t>
            </a:r>
            <a:r>
              <a:rPr lang="ru-RU" sz="2800" i="1" dirty="0">
                <a:latin typeface="Arial"/>
                <a:cs typeface="Arial" charset="0"/>
              </a:rPr>
              <a:t>»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(игрушка);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800" i="1" dirty="0">
                <a:solidFill>
                  <a:schemeClr val="tx2"/>
                </a:solidFill>
                <a:latin typeface="Bookman Old Style" pitchFamily="18" charset="0"/>
                <a:cs typeface="Arial" charset="0"/>
              </a:rPr>
              <a:t>2) перестановка букв и слогов </a:t>
            </a:r>
            <a:r>
              <a:rPr lang="ru-RU" sz="2800" i="1" dirty="0">
                <a:latin typeface="Arial"/>
                <a:cs typeface="Arial" charset="0"/>
              </a:rPr>
              <a:t>—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</a:t>
            </a:r>
            <a:r>
              <a:rPr lang="ru-RU" sz="2800" i="1" dirty="0">
                <a:latin typeface="Arial"/>
                <a:cs typeface="Arial" charset="0"/>
              </a:rPr>
              <a:t>«</a:t>
            </a:r>
            <a:r>
              <a:rPr lang="ru-RU" sz="2800" i="1" dirty="0" err="1">
                <a:latin typeface="Bookman Old Style" pitchFamily="18" charset="0"/>
                <a:cs typeface="Arial" charset="0"/>
              </a:rPr>
              <a:t>онко</a:t>
            </a:r>
            <a:r>
              <a:rPr lang="ru-RU" sz="2800" i="1" dirty="0">
                <a:latin typeface="Arial"/>
                <a:cs typeface="Arial" charset="0"/>
              </a:rPr>
              <a:t>»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(окно), </a:t>
            </a:r>
            <a:r>
              <a:rPr lang="ru-RU" sz="2800" i="1" dirty="0">
                <a:latin typeface="Arial"/>
                <a:cs typeface="Arial" charset="0"/>
              </a:rPr>
              <a:t>«</a:t>
            </a:r>
            <a:r>
              <a:rPr lang="ru-RU" sz="2800" i="1" dirty="0" err="1">
                <a:latin typeface="Bookman Old Style" pitchFamily="18" charset="0"/>
                <a:cs typeface="Arial" charset="0"/>
              </a:rPr>
              <a:t>звял</a:t>
            </a:r>
            <a:r>
              <a:rPr lang="ru-RU" sz="2800" i="1" dirty="0">
                <a:latin typeface="Arial"/>
                <a:cs typeface="Arial" charset="0"/>
              </a:rPr>
              <a:t>»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(взял), </a:t>
            </a:r>
            <a:r>
              <a:rPr lang="ru-RU" sz="2800" i="1" dirty="0">
                <a:latin typeface="Arial"/>
                <a:cs typeface="Arial" charset="0"/>
              </a:rPr>
              <a:t>«</a:t>
            </a:r>
            <a:r>
              <a:rPr lang="ru-RU" sz="2800" i="1" dirty="0" err="1">
                <a:latin typeface="Bookman Old Style" pitchFamily="18" charset="0"/>
                <a:cs typeface="Arial" charset="0"/>
              </a:rPr>
              <a:t>пеперисал</a:t>
            </a:r>
            <a:r>
              <a:rPr lang="ru-RU" sz="2800" i="1" dirty="0">
                <a:latin typeface="Arial"/>
                <a:cs typeface="Arial" charset="0"/>
              </a:rPr>
              <a:t>»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(переписал), </a:t>
            </a:r>
            <a:r>
              <a:rPr lang="ru-RU" sz="2800" i="1" dirty="0">
                <a:latin typeface="Arial"/>
                <a:cs typeface="Arial" charset="0"/>
              </a:rPr>
              <a:t>«</a:t>
            </a:r>
            <a:r>
              <a:rPr lang="ru-RU" sz="2800" i="1" dirty="0" err="1">
                <a:latin typeface="Bookman Old Style" pitchFamily="18" charset="0"/>
                <a:cs typeface="Arial" charset="0"/>
              </a:rPr>
              <a:t>натуспила</a:t>
            </a:r>
            <a:r>
              <a:rPr lang="ru-RU" sz="2800" i="1" dirty="0">
                <a:latin typeface="Arial"/>
                <a:cs typeface="Arial" charset="0"/>
              </a:rPr>
              <a:t>»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(наступила);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800" i="1" dirty="0">
                <a:solidFill>
                  <a:schemeClr val="tx2"/>
                </a:solidFill>
                <a:latin typeface="Bookman Old Style" pitchFamily="18" charset="0"/>
                <a:cs typeface="Arial" charset="0"/>
              </a:rPr>
              <a:t>3) </a:t>
            </a:r>
            <a:r>
              <a:rPr lang="ru-RU" sz="2800" i="1" dirty="0" err="1">
                <a:solidFill>
                  <a:schemeClr val="tx2"/>
                </a:solidFill>
                <a:latin typeface="Bookman Old Style" pitchFamily="18" charset="0"/>
                <a:cs typeface="Arial" charset="0"/>
              </a:rPr>
              <a:t>недописывание</a:t>
            </a:r>
            <a:r>
              <a:rPr lang="ru-RU" sz="2800" i="1" dirty="0">
                <a:solidFill>
                  <a:schemeClr val="tx2"/>
                </a:solidFill>
                <a:latin typeface="Bookman Old Style" pitchFamily="18" charset="0"/>
                <a:cs typeface="Arial" charset="0"/>
              </a:rPr>
              <a:t> букв и слогов </a:t>
            </a:r>
            <a:r>
              <a:rPr lang="ru-RU" sz="2800" i="1" dirty="0">
                <a:latin typeface="Arial"/>
                <a:cs typeface="Arial" charset="0"/>
              </a:rPr>
              <a:t>—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</a:t>
            </a:r>
            <a:r>
              <a:rPr lang="ru-RU" sz="2800" i="1" dirty="0">
                <a:latin typeface="Arial"/>
                <a:cs typeface="Arial" charset="0"/>
              </a:rPr>
              <a:t>«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дела</a:t>
            </a:r>
            <a:r>
              <a:rPr lang="ru-RU" sz="2800" i="1" dirty="0">
                <a:latin typeface="Arial"/>
                <a:cs typeface="Arial" charset="0"/>
              </a:rPr>
              <a:t>»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(делала), </a:t>
            </a:r>
            <a:r>
              <a:rPr lang="ru-RU" sz="2800" i="1" dirty="0">
                <a:latin typeface="Arial"/>
                <a:cs typeface="Arial" charset="0"/>
              </a:rPr>
              <a:t>«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лопат</a:t>
            </a:r>
            <a:r>
              <a:rPr lang="ru-RU" sz="2800" i="1" dirty="0">
                <a:latin typeface="Arial"/>
                <a:cs typeface="Arial" charset="0"/>
              </a:rPr>
              <a:t>»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(лопата), </a:t>
            </a:r>
            <a:r>
              <a:rPr lang="ru-RU" sz="2800" i="1" dirty="0">
                <a:latin typeface="Arial"/>
                <a:cs typeface="Arial" charset="0"/>
              </a:rPr>
              <a:t>«</a:t>
            </a:r>
            <a:r>
              <a:rPr lang="ru-RU" sz="2800" i="1" dirty="0" err="1">
                <a:latin typeface="Bookman Old Style" pitchFamily="18" charset="0"/>
                <a:cs typeface="Arial" charset="0"/>
              </a:rPr>
              <a:t>набухл</a:t>
            </a:r>
            <a:r>
              <a:rPr lang="ru-RU" sz="2800" i="1" dirty="0">
                <a:latin typeface="Arial"/>
                <a:cs typeface="Arial" charset="0"/>
              </a:rPr>
              <a:t>»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(набухли);</a:t>
            </a:r>
          </a:p>
          <a:p>
            <a:pPr marL="533400" indent="-533400">
              <a:lnSpc>
                <a:spcPct val="80000"/>
              </a:lnSpc>
              <a:buFontTx/>
              <a:buAutoNum type="arabicPeriod"/>
            </a:pPr>
            <a:endParaRPr lang="ru-RU" sz="280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332656"/>
            <a:ext cx="7560840" cy="5521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800" i="1" dirty="0">
                <a:solidFill>
                  <a:schemeClr val="tx2"/>
                </a:solidFill>
                <a:latin typeface="Bookman Old Style" pitchFamily="18" charset="0"/>
                <a:cs typeface="Arial" charset="0"/>
              </a:rPr>
              <a:t>4) наращивание слов лишними буквами и слогами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</a:t>
            </a:r>
            <a:r>
              <a:rPr lang="ru-RU" sz="2800" i="1" dirty="0">
                <a:latin typeface="Arial"/>
                <a:cs typeface="Arial" charset="0"/>
              </a:rPr>
              <a:t>—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</a:t>
            </a:r>
            <a:r>
              <a:rPr lang="ru-RU" sz="2800" i="1" dirty="0">
                <a:latin typeface="Arial"/>
                <a:cs typeface="Arial" charset="0"/>
              </a:rPr>
              <a:t>«</a:t>
            </a:r>
            <a:r>
              <a:rPr lang="ru-RU" sz="2800" i="1" dirty="0" err="1">
                <a:latin typeface="Bookman Old Style" pitchFamily="18" charset="0"/>
                <a:cs typeface="Arial" charset="0"/>
              </a:rPr>
              <a:t>тарава</a:t>
            </a:r>
            <a:r>
              <a:rPr lang="ru-RU" sz="2800" i="1" dirty="0">
                <a:latin typeface="Arial"/>
                <a:cs typeface="Arial" charset="0"/>
              </a:rPr>
              <a:t>»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(трава), </a:t>
            </a:r>
            <a:r>
              <a:rPr lang="ru-RU" sz="2800" i="1" dirty="0">
                <a:latin typeface="Arial"/>
                <a:cs typeface="Arial" charset="0"/>
              </a:rPr>
              <a:t>«</a:t>
            </a:r>
            <a:r>
              <a:rPr lang="ru-RU" sz="2800" i="1" dirty="0" err="1">
                <a:latin typeface="Bookman Old Style" pitchFamily="18" charset="0"/>
                <a:cs typeface="Arial" charset="0"/>
              </a:rPr>
              <a:t>катораые</a:t>
            </a:r>
            <a:r>
              <a:rPr lang="ru-RU" sz="2800" i="1" dirty="0">
                <a:latin typeface="Arial"/>
                <a:cs typeface="Arial" charset="0"/>
              </a:rPr>
              <a:t>»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(которые), </a:t>
            </a:r>
            <a:r>
              <a:rPr lang="ru-RU" sz="2800" i="1" dirty="0">
                <a:latin typeface="Arial"/>
                <a:cs typeface="Arial" charset="0"/>
              </a:rPr>
              <a:t>«</a:t>
            </a:r>
            <a:r>
              <a:rPr lang="ru-RU" sz="2800" i="1" dirty="0" err="1">
                <a:latin typeface="Bookman Old Style" pitchFamily="18" charset="0"/>
                <a:cs typeface="Arial" charset="0"/>
              </a:rPr>
              <a:t>бабабушка</a:t>
            </a:r>
            <a:r>
              <a:rPr lang="ru-RU" sz="2800" i="1" dirty="0">
                <a:latin typeface="Arial"/>
                <a:cs typeface="Arial" charset="0"/>
              </a:rPr>
              <a:t>»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(бабушка), </a:t>
            </a:r>
            <a:r>
              <a:rPr lang="ru-RU" sz="2800" i="1" dirty="0">
                <a:latin typeface="Arial"/>
                <a:cs typeface="Arial" charset="0"/>
              </a:rPr>
              <a:t>«</a:t>
            </a:r>
            <a:r>
              <a:rPr lang="ru-RU" sz="2800" i="1" dirty="0" err="1">
                <a:latin typeface="Bookman Old Style" pitchFamily="18" charset="0"/>
                <a:cs typeface="Arial" charset="0"/>
              </a:rPr>
              <a:t>клюкиква</a:t>
            </a:r>
            <a:r>
              <a:rPr lang="ru-RU" sz="2800" i="1" dirty="0">
                <a:latin typeface="Arial"/>
                <a:cs typeface="Arial" charset="0"/>
              </a:rPr>
              <a:t>»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(клюква</a:t>
            </a:r>
            <a:r>
              <a:rPr lang="ru-RU" sz="2800" i="1" dirty="0" smtClean="0">
                <a:latin typeface="Bookman Old Style" pitchFamily="18" charset="0"/>
                <a:cs typeface="Arial" charset="0"/>
              </a:rPr>
              <a:t>);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ru-RU" sz="2800" i="1" dirty="0">
              <a:latin typeface="Bookman Old Style" pitchFamily="18" charset="0"/>
              <a:cs typeface="Arial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800" i="1" dirty="0">
                <a:solidFill>
                  <a:schemeClr val="tx2"/>
                </a:solidFill>
                <a:latin typeface="Bookman Old Style" pitchFamily="18" charset="0"/>
                <a:cs typeface="Arial" charset="0"/>
              </a:rPr>
              <a:t>5) искажение слова </a:t>
            </a:r>
            <a:r>
              <a:rPr lang="ru-RU" sz="2800" i="1" dirty="0">
                <a:latin typeface="Arial"/>
                <a:cs typeface="Arial" charset="0"/>
              </a:rPr>
              <a:t>—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</a:t>
            </a:r>
            <a:r>
              <a:rPr lang="ru-RU" sz="2800" i="1" dirty="0">
                <a:latin typeface="Arial"/>
                <a:cs typeface="Arial" charset="0"/>
              </a:rPr>
              <a:t>«</a:t>
            </a:r>
            <a:r>
              <a:rPr lang="ru-RU" sz="2800" i="1" dirty="0" err="1">
                <a:latin typeface="Bookman Old Style" pitchFamily="18" charset="0"/>
                <a:cs typeface="Arial" charset="0"/>
              </a:rPr>
              <a:t>наотух</a:t>
            </a:r>
            <a:r>
              <a:rPr lang="ru-RU" sz="2800" i="1" dirty="0">
                <a:latin typeface="Arial"/>
                <a:cs typeface="Arial" charset="0"/>
              </a:rPr>
              <a:t>»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(на охоту), </a:t>
            </a:r>
            <a:r>
              <a:rPr lang="ru-RU" sz="2800" i="1" dirty="0">
                <a:latin typeface="Arial"/>
                <a:cs typeface="Arial" charset="0"/>
              </a:rPr>
              <a:t>«</a:t>
            </a:r>
            <a:r>
              <a:rPr lang="ru-RU" sz="2800" i="1" dirty="0" err="1">
                <a:latin typeface="Bookman Old Style" pitchFamily="18" charset="0"/>
                <a:cs typeface="Arial" charset="0"/>
              </a:rPr>
              <a:t>хабаб</a:t>
            </a:r>
            <a:r>
              <a:rPr lang="ru-RU" sz="2800" i="1" dirty="0">
                <a:latin typeface="Arial"/>
                <a:cs typeface="Arial" charset="0"/>
              </a:rPr>
              <a:t>»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(храбрый), </a:t>
            </a:r>
            <a:r>
              <a:rPr lang="ru-RU" sz="2800" i="1" dirty="0">
                <a:latin typeface="Arial"/>
                <a:cs typeface="Arial" charset="0"/>
              </a:rPr>
              <a:t>«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щуки</a:t>
            </a:r>
            <a:r>
              <a:rPr lang="ru-RU" sz="2800" i="1" dirty="0">
                <a:latin typeface="Arial"/>
                <a:cs typeface="Arial" charset="0"/>
              </a:rPr>
              <a:t>»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(щеки), </a:t>
            </a:r>
            <a:r>
              <a:rPr lang="ru-RU" sz="2800" i="1" dirty="0">
                <a:latin typeface="Arial"/>
                <a:cs typeface="Arial" charset="0"/>
              </a:rPr>
              <a:t>«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спеки</a:t>
            </a:r>
            <a:r>
              <a:rPr lang="ru-RU" sz="2800" i="1" dirty="0">
                <a:latin typeface="Arial"/>
                <a:cs typeface="Arial" charset="0"/>
              </a:rPr>
              <a:t>»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(с пенька</a:t>
            </a:r>
            <a:r>
              <a:rPr lang="ru-RU" sz="2800" i="1" dirty="0" smtClean="0">
                <a:latin typeface="Bookman Old Style" pitchFamily="18" charset="0"/>
                <a:cs typeface="Arial" charset="0"/>
              </a:rPr>
              <a:t>);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ru-RU" sz="2800" i="1" dirty="0">
              <a:latin typeface="Bookman Old Style" pitchFamily="18" charset="0"/>
              <a:cs typeface="Arial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800" i="1" dirty="0">
                <a:solidFill>
                  <a:schemeClr val="tx2"/>
                </a:solidFill>
                <a:latin typeface="Bookman Old Style" pitchFamily="18" charset="0"/>
                <a:cs typeface="Arial" charset="0"/>
              </a:rPr>
              <a:t>6) слитное написание слов и их произвольное деление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</a:t>
            </a:r>
            <a:r>
              <a:rPr lang="ru-RU" sz="2800" i="1" dirty="0">
                <a:latin typeface="Arial"/>
                <a:cs typeface="Arial" charset="0"/>
              </a:rPr>
              <a:t>—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</a:t>
            </a:r>
            <a:r>
              <a:rPr lang="ru-RU" sz="2800" i="1" dirty="0">
                <a:latin typeface="Arial"/>
                <a:cs typeface="Arial" charset="0"/>
              </a:rPr>
              <a:t>«</a:t>
            </a:r>
            <a:r>
              <a:rPr lang="ru-RU" sz="2800" i="1" dirty="0" err="1">
                <a:latin typeface="Bookman Old Style" pitchFamily="18" charset="0"/>
                <a:cs typeface="Arial" charset="0"/>
              </a:rPr>
              <a:t>насто</a:t>
            </a:r>
            <a:r>
              <a:rPr lang="ru-RU" sz="2800" i="1" dirty="0">
                <a:latin typeface="Arial"/>
                <a:cs typeface="Arial" charset="0"/>
              </a:rPr>
              <a:t>»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(на сто), </a:t>
            </a:r>
            <a:r>
              <a:rPr lang="ru-RU" sz="2800" i="1" dirty="0">
                <a:latin typeface="Arial"/>
                <a:cs typeface="Arial" charset="0"/>
              </a:rPr>
              <a:t>«</a:t>
            </a:r>
            <a:r>
              <a:rPr lang="ru-RU" sz="2800" i="1" dirty="0" err="1">
                <a:latin typeface="Bookman Old Style" pitchFamily="18" charset="0"/>
                <a:cs typeface="Arial" charset="0"/>
              </a:rPr>
              <a:t>виситнастне</a:t>
            </a:r>
            <a:r>
              <a:rPr lang="ru-RU" sz="2800" i="1" dirty="0">
                <a:latin typeface="Arial"/>
                <a:cs typeface="Arial" charset="0"/>
              </a:rPr>
              <a:t>»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(висит на стене), </a:t>
            </a:r>
            <a:r>
              <a:rPr lang="ru-RU" sz="2800" i="1" dirty="0">
                <a:latin typeface="Arial"/>
                <a:cs typeface="Arial" charset="0"/>
              </a:rPr>
              <a:t>«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у стала</a:t>
            </a:r>
            <a:r>
              <a:rPr lang="ru-RU" sz="2800" i="1" dirty="0">
                <a:latin typeface="Arial"/>
                <a:cs typeface="Arial" charset="0"/>
              </a:rPr>
              <a:t>»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(устала);</a:t>
            </a:r>
          </a:p>
          <a:p>
            <a:pPr>
              <a:lnSpc>
                <a:spcPct val="90000"/>
              </a:lnSpc>
            </a:pPr>
            <a:endParaRPr lang="ru-RU" sz="2800" i="1" dirty="0">
              <a:latin typeface="Bookman Old Style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02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5840" y="332656"/>
            <a:ext cx="77768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800" i="1" dirty="0">
                <a:solidFill>
                  <a:schemeClr val="tx2"/>
                </a:solidFill>
                <a:latin typeface="Bookman Old Style" pitchFamily="18" charset="0"/>
                <a:cs typeface="Arial" charset="0"/>
              </a:rPr>
              <a:t>7) неумение определить границы предложения в тексте, слитное написание предложений </a:t>
            </a:r>
            <a:r>
              <a:rPr lang="ru-RU" sz="2800" i="1" dirty="0">
                <a:latin typeface="Arial"/>
                <a:cs typeface="Arial" charset="0"/>
              </a:rPr>
              <a:t>—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</a:t>
            </a:r>
            <a:endParaRPr lang="ru-RU" sz="2800" i="1" dirty="0" smtClean="0">
              <a:latin typeface="Bookman Old Style" pitchFamily="18" charset="0"/>
              <a:cs typeface="Arial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800" i="1" dirty="0" smtClean="0">
                <a:latin typeface="Arial"/>
                <a:cs typeface="Arial" charset="0"/>
              </a:rPr>
              <a:t>«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Мой отец шофер. Работа шофера трудная шоферу надо хорошо. Знать машину после школы я тоже. Буду шофером</a:t>
            </a:r>
            <a:r>
              <a:rPr lang="ru-RU" sz="2800" i="1" dirty="0" smtClean="0">
                <a:latin typeface="Arial"/>
                <a:cs typeface="Arial" charset="0"/>
              </a:rPr>
              <a:t>»</a:t>
            </a:r>
            <a:r>
              <a:rPr lang="ru-RU" sz="2800" i="1" dirty="0" smtClean="0">
                <a:latin typeface="Bookman Old Style" pitchFamily="18" charset="0"/>
                <a:cs typeface="Arial" charset="0"/>
              </a:rPr>
              <a:t>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2800" i="1" dirty="0">
              <a:latin typeface="Bookman Old Style" pitchFamily="18" charset="0"/>
              <a:cs typeface="Arial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800" i="1" dirty="0">
                <a:solidFill>
                  <a:schemeClr val="tx2"/>
                </a:solidFill>
                <a:latin typeface="Bookman Old Style" pitchFamily="18" charset="0"/>
                <a:cs typeface="Arial" charset="0"/>
              </a:rPr>
              <a:t>8) замена одной буквы на другую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</a:t>
            </a:r>
            <a:r>
              <a:rPr lang="ru-RU" sz="2800" i="1" dirty="0">
                <a:latin typeface="Arial"/>
                <a:cs typeface="Arial" charset="0"/>
              </a:rPr>
              <a:t>—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</a:t>
            </a:r>
            <a:r>
              <a:rPr lang="ru-RU" sz="2800" i="1" dirty="0">
                <a:latin typeface="Arial"/>
                <a:cs typeface="Arial" charset="0"/>
              </a:rPr>
              <a:t>«</a:t>
            </a:r>
            <a:r>
              <a:rPr lang="ru-RU" sz="2800" i="1" dirty="0" err="1">
                <a:latin typeface="Bookman Old Style" pitchFamily="18" charset="0"/>
                <a:cs typeface="Arial" charset="0"/>
              </a:rPr>
              <a:t>трюх</a:t>
            </a:r>
            <a:r>
              <a:rPr lang="ru-RU" sz="2800" i="1" dirty="0">
                <a:latin typeface="Arial"/>
                <a:cs typeface="Arial" charset="0"/>
              </a:rPr>
              <a:t>»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(трех); </a:t>
            </a:r>
            <a:r>
              <a:rPr lang="ru-RU" sz="2800" i="1" dirty="0">
                <a:latin typeface="Arial"/>
                <a:cs typeface="Arial" charset="0"/>
              </a:rPr>
              <a:t>«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у </a:t>
            </a:r>
            <a:r>
              <a:rPr lang="ru-RU" sz="2800" i="1" dirty="0" err="1">
                <a:latin typeface="Bookman Old Style" pitchFamily="18" charset="0"/>
                <a:cs typeface="Arial" charset="0"/>
              </a:rPr>
              <a:t>глеста</a:t>
            </a:r>
            <a:r>
              <a:rPr lang="ru-RU" sz="2800" i="1" dirty="0">
                <a:latin typeface="Arial"/>
                <a:cs typeface="Arial" charset="0"/>
              </a:rPr>
              <a:t>»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(у клеста), </a:t>
            </a:r>
            <a:r>
              <a:rPr lang="ru-RU" sz="2800" i="1" dirty="0">
                <a:latin typeface="Arial"/>
                <a:cs typeface="Arial" charset="0"/>
              </a:rPr>
              <a:t>«</a:t>
            </a:r>
            <a:r>
              <a:rPr lang="ru-RU" sz="2800" i="1" dirty="0" err="1">
                <a:latin typeface="Bookman Old Style" pitchFamily="18" charset="0"/>
                <a:cs typeface="Arial" charset="0"/>
              </a:rPr>
              <a:t>тельпан</a:t>
            </a:r>
            <a:r>
              <a:rPr lang="ru-RU" sz="2800" i="1" dirty="0">
                <a:latin typeface="Arial"/>
                <a:cs typeface="Arial" charset="0"/>
              </a:rPr>
              <a:t>»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(тюльпан), </a:t>
            </a:r>
            <a:r>
              <a:rPr lang="ru-RU" sz="2800" i="1" dirty="0">
                <a:latin typeface="Arial"/>
                <a:cs typeface="Arial" charset="0"/>
              </a:rPr>
              <a:t>«</a:t>
            </a:r>
            <a:r>
              <a:rPr lang="ru-RU" sz="2800" i="1" dirty="0" err="1">
                <a:latin typeface="Bookman Old Style" pitchFamily="18" charset="0"/>
                <a:cs typeface="Arial" charset="0"/>
              </a:rPr>
              <a:t>шапаги</a:t>
            </a:r>
            <a:r>
              <a:rPr lang="ru-RU" sz="2800" i="1" dirty="0">
                <a:latin typeface="Arial"/>
                <a:cs typeface="Arial" charset="0"/>
              </a:rPr>
              <a:t>»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(сапоги</a:t>
            </a:r>
            <a:r>
              <a:rPr lang="ru-RU" sz="2800" i="1" dirty="0" smtClean="0">
                <a:latin typeface="Bookman Old Style" pitchFamily="18" charset="0"/>
                <a:cs typeface="Arial" charset="0"/>
              </a:rPr>
              <a:t>);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u-RU" sz="2800" i="1" dirty="0">
              <a:latin typeface="Bookman Old Style" pitchFamily="18" charset="0"/>
              <a:cs typeface="Arial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ru-RU" sz="2800" i="1" dirty="0">
                <a:solidFill>
                  <a:schemeClr val="tx2"/>
                </a:solidFill>
                <a:latin typeface="Bookman Old Style" pitchFamily="18" charset="0"/>
                <a:cs typeface="Arial" charset="0"/>
              </a:rPr>
              <a:t>9) нарушение смягчения согласных </a:t>
            </a:r>
            <a:r>
              <a:rPr lang="ru-RU" sz="2800" i="1" dirty="0">
                <a:latin typeface="Arial"/>
                <a:cs typeface="Arial" charset="0"/>
              </a:rPr>
              <a:t>—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</a:t>
            </a:r>
            <a:r>
              <a:rPr lang="ru-RU" sz="2800" i="1" dirty="0">
                <a:latin typeface="Arial"/>
                <a:cs typeface="Arial" charset="0"/>
              </a:rPr>
              <a:t>«</a:t>
            </a:r>
            <a:r>
              <a:rPr lang="ru-RU" sz="2800" i="1" dirty="0" err="1">
                <a:latin typeface="Bookman Old Style" pitchFamily="18" charset="0"/>
                <a:cs typeface="Arial" charset="0"/>
              </a:rPr>
              <a:t>васелки</a:t>
            </a:r>
            <a:r>
              <a:rPr lang="ru-RU" sz="2800" i="1" dirty="0">
                <a:latin typeface="Arial"/>
                <a:cs typeface="Arial" charset="0"/>
              </a:rPr>
              <a:t>»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(васильки), </a:t>
            </a:r>
            <a:r>
              <a:rPr lang="ru-RU" sz="2800" i="1" dirty="0">
                <a:latin typeface="Arial"/>
                <a:cs typeface="Arial" charset="0"/>
              </a:rPr>
              <a:t>«</a:t>
            </a:r>
            <a:r>
              <a:rPr lang="ru-RU" sz="2800" i="1" dirty="0" err="1">
                <a:latin typeface="Bookman Old Style" pitchFamily="18" charset="0"/>
                <a:cs typeface="Arial" charset="0"/>
              </a:rPr>
              <a:t>смали</a:t>
            </a:r>
            <a:r>
              <a:rPr lang="ru-RU" sz="2800" i="1" dirty="0">
                <a:latin typeface="Arial"/>
                <a:cs typeface="Arial" charset="0"/>
              </a:rPr>
              <a:t>»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(смяли), </a:t>
            </a:r>
            <a:r>
              <a:rPr lang="ru-RU" sz="2800" i="1" dirty="0">
                <a:latin typeface="Arial"/>
                <a:cs typeface="Arial" charset="0"/>
              </a:rPr>
              <a:t>«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кон</a:t>
            </a:r>
            <a:r>
              <a:rPr lang="ru-RU" sz="2800" i="1" dirty="0">
                <a:latin typeface="Arial"/>
                <a:cs typeface="Arial" charset="0"/>
              </a:rPr>
              <a:t>»</a:t>
            </a:r>
            <a:r>
              <a:rPr lang="ru-RU" sz="2800" i="1" dirty="0">
                <a:latin typeface="Bookman Old Style" pitchFamily="18" charset="0"/>
                <a:cs typeface="Arial" charset="0"/>
              </a:rPr>
              <a:t> (конь).</a:t>
            </a:r>
          </a:p>
        </p:txBody>
      </p:sp>
    </p:spTree>
    <p:extLst>
      <p:ext uri="{BB962C8B-B14F-4D97-AF65-F5344CB8AC3E}">
        <p14:creationId xmlns:p14="http://schemas.microsoft.com/office/powerpoint/2010/main" val="2714243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srgbClr val="0070C0"/>
                </a:solidFill>
              </a:rPr>
              <a:t>Ошибки, обусловленные несформированностью лексико-грамматической стороны речи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z="2800" i="1" dirty="0">
                <a:solidFill>
                  <a:schemeClr val="tx2"/>
                </a:solidFill>
                <a:latin typeface="Arial" charset="0"/>
                <a:cs typeface="Arial" charset="0"/>
              </a:rPr>
              <a:t>1) </a:t>
            </a:r>
            <a:r>
              <a:rPr lang="ru-RU" sz="2800" i="1" dirty="0" err="1">
                <a:solidFill>
                  <a:schemeClr val="tx2"/>
                </a:solidFill>
                <a:latin typeface="Arial" charset="0"/>
                <a:cs typeface="Arial" charset="0"/>
              </a:rPr>
              <a:t>аграмматизм</a:t>
            </a:r>
            <a:r>
              <a:rPr lang="ru-RU" sz="2800" i="1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ru-RU" sz="2800" dirty="0">
                <a:latin typeface="Arial" charset="0"/>
                <a:cs typeface="Arial" charset="0"/>
              </a:rPr>
              <a:t>— «Саша и Лена </a:t>
            </a:r>
            <a:r>
              <a:rPr lang="ru-RU" sz="2800" dirty="0" err="1">
                <a:latin typeface="Arial" charset="0"/>
                <a:cs typeface="Arial" charset="0"/>
              </a:rPr>
              <a:t>собираит</a:t>
            </a:r>
            <a:r>
              <a:rPr lang="ru-RU" sz="2800" dirty="0">
                <a:latin typeface="Arial" charset="0"/>
                <a:cs typeface="Arial" charset="0"/>
              </a:rPr>
              <a:t> цветы. Дети сидели на большими стулья. Пять желтеньки </a:t>
            </a:r>
            <a:r>
              <a:rPr lang="ru-RU" sz="2800" dirty="0" err="1">
                <a:latin typeface="Arial" charset="0"/>
                <a:cs typeface="Arial" charset="0"/>
              </a:rPr>
              <a:t>спиленачки</a:t>
            </a:r>
            <a:r>
              <a:rPr lang="ru-RU" sz="2800" dirty="0">
                <a:latin typeface="Arial" charset="0"/>
                <a:cs typeface="Arial" charset="0"/>
              </a:rPr>
              <a:t>» (пять желтеньких цыплят);</a:t>
            </a:r>
          </a:p>
          <a:p>
            <a:pPr>
              <a:buFont typeface="Arial" charset="0"/>
              <a:buNone/>
            </a:pPr>
            <a:r>
              <a:rPr lang="ru-RU" sz="2800" i="1" dirty="0">
                <a:solidFill>
                  <a:schemeClr val="tx2"/>
                </a:solidFill>
                <a:latin typeface="Arial" charset="0"/>
                <a:cs typeface="Arial" charset="0"/>
              </a:rPr>
              <a:t>2) слитное написание предлогов и раздельное написание приставок </a:t>
            </a:r>
            <a:r>
              <a:rPr lang="ru-RU" sz="2800" dirty="0">
                <a:latin typeface="Arial" charset="0"/>
                <a:cs typeface="Arial" charset="0"/>
              </a:rPr>
              <a:t>— «</a:t>
            </a:r>
            <a:r>
              <a:rPr lang="ru-RU" sz="2800" dirty="0" err="1">
                <a:latin typeface="Arial" charset="0"/>
                <a:cs typeface="Arial" charset="0"/>
              </a:rPr>
              <a:t>вкармане</a:t>
            </a:r>
            <a:r>
              <a:rPr lang="ru-RU" sz="2800" dirty="0">
                <a:latin typeface="Arial" charset="0"/>
                <a:cs typeface="Arial" charset="0"/>
              </a:rPr>
              <a:t>», «при летели», «в зела» (взяла), «</a:t>
            </a:r>
            <a:r>
              <a:rPr lang="ru-RU" sz="2800" dirty="0" err="1">
                <a:latin typeface="Arial" charset="0"/>
                <a:cs typeface="Arial" charset="0"/>
              </a:rPr>
              <a:t>подороге</a:t>
            </a:r>
            <a:r>
              <a:rPr lang="ru-RU" sz="2800" dirty="0">
                <a:latin typeface="Arial" charset="0"/>
                <a:cs typeface="Arial" charset="0"/>
              </a:rPr>
              <a:t>».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02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813" y="-100013"/>
            <a:ext cx="6294437" cy="100013"/>
          </a:xfrm>
        </p:spPr>
        <p:txBody>
          <a:bodyPr/>
          <a:lstStyle/>
          <a:p>
            <a:r>
              <a:rPr lang="ru-RU" sz="3600" b="1"/>
              <a:t/>
            </a:r>
            <a:br>
              <a:rPr lang="ru-RU" sz="3600" b="1"/>
            </a:br>
            <a:r>
              <a:rPr lang="ru-RU" sz="3600" b="1"/>
              <a:t/>
            </a:r>
            <a:br>
              <a:rPr lang="ru-RU" sz="3600" b="1"/>
            </a:br>
            <a:r>
              <a:rPr lang="ru-RU" sz="3600" b="1"/>
              <a:t/>
            </a:r>
            <a:br>
              <a:rPr lang="ru-RU" sz="3600" b="1"/>
            </a:br>
            <a:endParaRPr lang="ru-RU" sz="3200" b="1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341438"/>
            <a:ext cx="7696200" cy="4751387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 dirty="0"/>
              <a:t>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dirty="0"/>
              <a:t> </a:t>
            </a: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395288" y="403909"/>
            <a:ext cx="8424862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3600" b="1" dirty="0">
                <a:latin typeface="Mistral" pitchFamily="66" charset="0"/>
              </a:rPr>
              <a:t>Несколько слов о </a:t>
            </a:r>
            <a:r>
              <a:rPr lang="ru-RU" sz="3600" b="1" dirty="0" smtClean="0">
                <a:latin typeface="Mistral" pitchFamily="66" charset="0"/>
              </a:rPr>
              <a:t>почерке.</a:t>
            </a:r>
            <a:endParaRPr lang="ru-RU" sz="3600" b="1" dirty="0">
              <a:latin typeface="Mistral" pitchFamily="66" charset="0"/>
            </a:endParaRPr>
          </a:p>
          <a:p>
            <a:r>
              <a:rPr lang="ru-RU" sz="2000" dirty="0" smtClean="0">
                <a:latin typeface="Bookman Old Style" pitchFamily="18" charset="0"/>
              </a:rPr>
              <a:t>	Почерк </a:t>
            </a:r>
            <a:r>
              <a:rPr lang="ru-RU" sz="2000" dirty="0" err="1">
                <a:latin typeface="Bookman Old Style" pitchFamily="18" charset="0"/>
              </a:rPr>
              <a:t>дисграфика</a:t>
            </a:r>
            <a:r>
              <a:rPr lang="ru-RU" sz="2000" dirty="0">
                <a:latin typeface="Bookman Old Style" pitchFamily="18" charset="0"/>
              </a:rPr>
              <a:t> - выражение всех его трудностей. Как правило, у </a:t>
            </a:r>
            <a:r>
              <a:rPr lang="ru-RU" sz="2000" dirty="0" smtClean="0">
                <a:latin typeface="Bookman Old Style" pitchFamily="18" charset="0"/>
              </a:rPr>
              <a:t>него </a:t>
            </a:r>
            <a:r>
              <a:rPr lang="ru-RU" sz="2000" dirty="0">
                <a:latin typeface="Bookman Old Style" pitchFamily="18" charset="0"/>
              </a:rPr>
              <a:t>выделяется достаточно резко два типа почерка: </a:t>
            </a:r>
            <a:endParaRPr lang="ru-RU" sz="2000" dirty="0" smtClean="0">
              <a:latin typeface="Bookman Old Style" pitchFamily="18" charset="0"/>
            </a:endParaRPr>
          </a:p>
          <a:p>
            <a:r>
              <a:rPr lang="ru-RU" sz="2000" dirty="0" smtClean="0">
                <a:latin typeface="Bookman Old Style" pitchFamily="18" charset="0"/>
              </a:rPr>
              <a:t>	- </a:t>
            </a:r>
            <a:r>
              <a:rPr lang="ru-RU" sz="2000" dirty="0">
                <a:latin typeface="Bookman Old Style" pitchFamily="18" charset="0"/>
              </a:rPr>
              <a:t>мелкий, бисерный и "красивый"; </a:t>
            </a:r>
            <a:endParaRPr lang="ru-RU" sz="2000" dirty="0" smtClean="0">
              <a:latin typeface="Bookman Old Style" pitchFamily="18" charset="0"/>
            </a:endParaRPr>
          </a:p>
          <a:p>
            <a:r>
              <a:rPr lang="ru-RU" sz="2000" dirty="0" smtClean="0">
                <a:latin typeface="Bookman Old Style" pitchFamily="18" charset="0"/>
              </a:rPr>
              <a:t>	- </a:t>
            </a:r>
            <a:r>
              <a:rPr lang="ru-RU" sz="2000" dirty="0">
                <a:latin typeface="Bookman Old Style" pitchFamily="18" charset="0"/>
              </a:rPr>
              <a:t>огромный, корявый, неуклюжий, "уродливый". </a:t>
            </a:r>
            <a:endParaRPr lang="ru-RU" sz="2000" dirty="0" smtClean="0">
              <a:latin typeface="Bookman Old Style" pitchFamily="18" charset="0"/>
            </a:endParaRPr>
          </a:p>
          <a:p>
            <a:r>
              <a:rPr lang="ru-RU" sz="2000" dirty="0" smtClean="0">
                <a:latin typeface="Bookman Old Style" pitchFamily="18" charset="0"/>
              </a:rPr>
              <a:t>	Так </a:t>
            </a:r>
            <a:r>
              <a:rPr lang="ru-RU" sz="2000" dirty="0">
                <a:latin typeface="Bookman Old Style" pitchFamily="18" charset="0"/>
              </a:rPr>
              <a:t>вот, за красотой в данном случае гнаться не нужно, она придет сама. Как показывает опыт, как раз неуклюжие и громадные буквы и есть то, к чему в итоге должен прийти и над чем работать ребенок. Этот почерк - его настоящее лицо, лицо честного первоклассника, который хочет и может учиться (нашему первокласснику, к слову сказать, может быть и 10 и 16 лет, речь идет о психологическом возрасте обучения письму).</a:t>
            </a:r>
          </a:p>
          <a:p>
            <a:endParaRPr lang="ru-RU" sz="2000" dirty="0">
              <a:latin typeface="Mistral" pitchFamily="66" charset="0"/>
            </a:endParaRPr>
          </a:p>
          <a:p>
            <a:r>
              <a:rPr lang="ru-RU" sz="2000" dirty="0">
                <a:latin typeface="+mj-lt"/>
              </a:rPr>
              <a:t>Итак, ДОЛОЙ бисерную цепочку буковок, ДА ЗДРАВСТВУЕТ размашистый почерк, на всю строку, а может и на полторы! </a:t>
            </a: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>
                <a:latin typeface="Times New Roman" pitchFamily="18" charset="0"/>
              </a:rPr>
              <a:t>Хитрости в выборе канцелярских принадлежностей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844675"/>
            <a:ext cx="3598862" cy="4248150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sz="2000"/>
              <a:t>Место «хватки» ручки или карандаша должно быть покрыто рёбрышками или пупырышками.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sz="2000"/>
              <a:t>Корпус ручки должен быть трёхгранным, карандаша – шестигранным.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sz="2000"/>
              <a:t>Предпочтительнее пользоваться гелевыми ручками (можно и перьевыми).</a:t>
            </a:r>
          </a:p>
        </p:txBody>
      </p:sp>
      <p:pic>
        <p:nvPicPr>
          <p:cNvPr id="20494" name="Picture 14" descr="6262630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940152" y="1268760"/>
            <a:ext cx="2232248" cy="2592387"/>
          </a:xfrm>
        </p:spPr>
      </p:pic>
      <p:pic>
        <p:nvPicPr>
          <p:cNvPr id="20495" name="Picture 15" descr="pencils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356100" y="3861048"/>
            <a:ext cx="2538413" cy="2592140"/>
          </a:xfrm>
          <a:noFill/>
        </p:spPr>
      </p:pic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67754"/>
            <a:ext cx="7991475" cy="1101006"/>
          </a:xfrm>
        </p:spPr>
        <p:txBody>
          <a:bodyPr/>
          <a:lstStyle/>
          <a:p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Упражнения,</a:t>
            </a:r>
            <a:br>
              <a:rPr lang="ru-RU" sz="2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которые помогут в преодолении дисграфии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84313"/>
            <a:ext cx="8137525" cy="4897437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400"/>
              <a:t> </a:t>
            </a:r>
            <a:endParaRPr lang="ru-RU" b="1">
              <a:solidFill>
                <a:schemeClr val="tx2"/>
              </a:solidFill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395536" y="1515021"/>
            <a:ext cx="8137277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ru-RU" sz="2200" b="1" dirty="0">
                <a:solidFill>
                  <a:srgbClr val="008000"/>
                </a:solidFill>
                <a:latin typeface="Times New Roman" pitchFamily="18" charset="0"/>
              </a:rPr>
              <a:t>Упражнение "Корректурная правка</a:t>
            </a:r>
            <a:r>
              <a:rPr lang="ru-RU" sz="2200" b="1" dirty="0" smtClean="0">
                <a:solidFill>
                  <a:srgbClr val="008000"/>
                </a:solidFill>
                <a:latin typeface="Times New Roman" pitchFamily="18" charset="0"/>
              </a:rPr>
              <a:t>"</a:t>
            </a:r>
            <a:endParaRPr lang="ru-RU" sz="2200" b="1" dirty="0">
              <a:solidFill>
                <a:srgbClr val="008000"/>
              </a:solidFill>
              <a:latin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</a:rPr>
              <a:t>	Для </a:t>
            </a:r>
            <a:r>
              <a:rPr lang="ru-RU" sz="2200" dirty="0">
                <a:latin typeface="Times New Roman" pitchFamily="18" charset="0"/>
              </a:rPr>
              <a:t>этого упражнения нужна книжка, скучная и с достаточно крупным (не мелким) шрифтом. Ученик каждый день в течение пяти (не больше) минут работает над следующим заданием: зачеркивает в сплошном тексте заданные буквы. </a:t>
            </a:r>
            <a:endParaRPr lang="ru-RU" sz="2200" dirty="0" smtClean="0">
              <a:latin typeface="Times New Roman" pitchFamily="18" charset="0"/>
            </a:endParaRPr>
          </a:p>
          <a:p>
            <a:r>
              <a:rPr lang="ru-RU" sz="2200" dirty="0">
                <a:latin typeface="Times New Roman" pitchFamily="18" charset="0"/>
              </a:rPr>
              <a:t>	</a:t>
            </a:r>
            <a:r>
              <a:rPr lang="ru-RU" sz="2200" dirty="0" smtClean="0">
                <a:latin typeface="Times New Roman" pitchFamily="18" charset="0"/>
              </a:rPr>
              <a:t>Начать </a:t>
            </a:r>
            <a:r>
              <a:rPr lang="ru-RU" sz="2200" dirty="0">
                <a:latin typeface="Times New Roman" pitchFamily="18" charset="0"/>
              </a:rPr>
              <a:t>нужно с одной буквы, например, "а". Затем "о", дальше согласные, с которыми есть проблемы, сначала их тоже нужно задавать по одной. </a:t>
            </a:r>
            <a:endParaRPr lang="ru-RU" sz="2200" dirty="0" smtClean="0">
              <a:latin typeface="Times New Roman" pitchFamily="18" charset="0"/>
            </a:endParaRPr>
          </a:p>
          <a:p>
            <a:r>
              <a:rPr lang="ru-RU" sz="2200" dirty="0">
                <a:latin typeface="Times New Roman" pitchFamily="18" charset="0"/>
              </a:rPr>
              <a:t>	</a:t>
            </a:r>
            <a:r>
              <a:rPr lang="ru-RU" sz="2200" dirty="0" smtClean="0">
                <a:latin typeface="Times New Roman" pitchFamily="18" charset="0"/>
              </a:rPr>
              <a:t>Через </a:t>
            </a:r>
            <a:r>
              <a:rPr lang="ru-RU" sz="2200" dirty="0">
                <a:latin typeface="Times New Roman" pitchFamily="18" charset="0"/>
              </a:rPr>
              <a:t>5-6 дней таких занятий переходим на две буквы, одна зачеркивается, другая подчеркивается или обводится в кружочек. Буквы должны быть "парными", "похожими" в сознании ученика. </a:t>
            </a: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980728"/>
            <a:ext cx="6870700" cy="4084240"/>
          </a:xfrm>
        </p:spPr>
        <p:txBody>
          <a:bodyPr/>
          <a:lstStyle/>
          <a:p>
            <a:r>
              <a:rPr lang="ru-RU" sz="2800" dirty="0" smtClean="0"/>
              <a:t>Дисграфия – частичное специфическое нарушение процесса письма, проявляющееся в </a:t>
            </a:r>
            <a:r>
              <a:rPr lang="ru-RU" sz="2800" u="sng" dirty="0" smtClean="0"/>
              <a:t>стойких повторяющихся</a:t>
            </a:r>
            <a:r>
              <a:rPr lang="ru-RU" sz="2800" dirty="0" smtClean="0"/>
              <a:t> ошибках, обусловленных несформированностью психических функций, участвующих в процессе письма.</a:t>
            </a:r>
            <a:endParaRPr lang="ru-RU" sz="28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21925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88640"/>
            <a:ext cx="7559675" cy="1368450"/>
          </a:xfrm>
        </p:spPr>
        <p:txBody>
          <a:bodyPr/>
          <a:lstStyle/>
          <a:p>
            <a:r>
              <a:rPr lang="ru-RU" sz="4000" dirty="0">
                <a:solidFill>
                  <a:srgbClr val="008000"/>
                </a:solidFill>
              </a:rPr>
              <a:t>Упражнение "Пишем вслух</a:t>
            </a:r>
            <a:r>
              <a:rPr lang="ru-RU" sz="4000" dirty="0" smtClean="0">
                <a:solidFill>
                  <a:srgbClr val="008000"/>
                </a:solidFill>
              </a:rPr>
              <a:t>"</a:t>
            </a:r>
            <a:r>
              <a:rPr lang="ru-RU" sz="4000" dirty="0">
                <a:solidFill>
                  <a:srgbClr val="008000"/>
                </a:solidFill>
              </a:rPr>
              <a:t/>
            </a:r>
            <a:br>
              <a:rPr lang="ru-RU" sz="4000" dirty="0">
                <a:solidFill>
                  <a:srgbClr val="008000"/>
                </a:solidFill>
              </a:rPr>
            </a:br>
            <a:endParaRPr lang="ru-RU" sz="4000" dirty="0">
              <a:solidFill>
                <a:srgbClr val="008000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12776"/>
            <a:ext cx="7632700" cy="3627437"/>
          </a:xfrm>
        </p:spPr>
        <p:txBody>
          <a:bodyPr/>
          <a:lstStyle/>
          <a:p>
            <a:pPr>
              <a:buFontTx/>
              <a:buNone/>
            </a:pPr>
            <a:r>
              <a:rPr lang="ru-RU" dirty="0">
                <a:latin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</a:rPr>
              <a:t>		 ЧРЕЗВЫЧАЙНО ВАЖНЫЙ И НИЧЕМ НЕ ЗАМЕНИМЫЙ ПРИЕМ: всё</a:t>
            </a:r>
            <a:r>
              <a:rPr lang="ru-RU" dirty="0">
                <a:latin typeface="Times New Roman" pitchFamily="18" charset="0"/>
              </a:rPr>
              <a:t>, что пишется, проговаривается пишущим вслух в момент написания и так, как оно пишется, с подчеркиванием, выделением слабых долей.</a:t>
            </a:r>
          </a:p>
          <a:p>
            <a:pPr>
              <a:buFontTx/>
              <a:buNone/>
            </a:pPr>
            <a:endParaRPr lang="ru-RU" dirty="0">
              <a:latin typeface="Times New Roman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260648"/>
            <a:ext cx="6769100" cy="936625"/>
          </a:xfrm>
        </p:spPr>
        <p:txBody>
          <a:bodyPr/>
          <a:lstStyle/>
          <a:p>
            <a:r>
              <a:rPr lang="ru-RU" sz="2000" dirty="0">
                <a:latin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</a:rPr>
            </a:br>
            <a:r>
              <a:rPr lang="ru-RU" sz="3200" b="1" dirty="0" smtClean="0">
                <a:solidFill>
                  <a:srgbClr val="008000"/>
                </a:solidFill>
                <a:latin typeface="Times New Roman" pitchFamily="18" charset="0"/>
              </a:rPr>
              <a:t>Упражнение</a:t>
            </a:r>
            <a:br>
              <a:rPr lang="ru-RU" sz="3200" b="1" dirty="0" smtClean="0">
                <a:solidFill>
                  <a:srgbClr val="008000"/>
                </a:solidFill>
                <a:latin typeface="Times New Roman" pitchFamily="18" charset="0"/>
              </a:rPr>
            </a:br>
            <a:r>
              <a:rPr lang="ru-RU" sz="3200" b="1" dirty="0" smtClean="0">
                <a:solidFill>
                  <a:srgbClr val="008000"/>
                </a:solidFill>
                <a:latin typeface="Times New Roman" pitchFamily="18" charset="0"/>
              </a:rPr>
              <a:t>"Вглядись </a:t>
            </a:r>
            <a:r>
              <a:rPr lang="ru-RU" sz="3200" b="1" dirty="0">
                <a:solidFill>
                  <a:srgbClr val="008000"/>
                </a:solidFill>
                <a:latin typeface="Times New Roman" pitchFamily="18" charset="0"/>
              </a:rPr>
              <a:t>и разберись"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412776"/>
            <a:ext cx="7696200" cy="4536504"/>
          </a:xfrm>
        </p:spPr>
        <p:txBody>
          <a:bodyPr/>
          <a:lstStyle/>
          <a:p>
            <a:pPr>
              <a:buFontTx/>
              <a:buNone/>
            </a:pPr>
            <a:r>
              <a:rPr lang="ru-RU" sz="2000" dirty="0">
                <a:latin typeface="Times New Roman" pitchFamily="18" charset="0"/>
              </a:rPr>
              <a:t>     </a:t>
            </a:r>
            <a:r>
              <a:rPr lang="ru-RU" sz="2000" dirty="0" smtClean="0">
                <a:latin typeface="Times New Roman" pitchFamily="18" charset="0"/>
              </a:rPr>
              <a:t>		</a:t>
            </a:r>
            <a:r>
              <a:rPr lang="ru-RU" sz="2400" dirty="0" smtClean="0">
                <a:latin typeface="Times New Roman" pitchFamily="18" charset="0"/>
              </a:rPr>
              <a:t>Материал </a:t>
            </a:r>
            <a:r>
              <a:rPr lang="ru-RU" sz="2400" dirty="0">
                <a:latin typeface="Times New Roman" pitchFamily="18" charset="0"/>
              </a:rPr>
              <a:t>для работы - сборники </a:t>
            </a:r>
            <a:r>
              <a:rPr lang="ru-RU" sz="2400" dirty="0" smtClean="0">
                <a:latin typeface="Times New Roman" pitchFamily="18" charset="0"/>
              </a:rPr>
              <a:t>диктантов, тестов </a:t>
            </a:r>
            <a:r>
              <a:rPr lang="ru-RU" sz="2400" dirty="0">
                <a:latin typeface="Times New Roman" pitchFamily="18" charset="0"/>
              </a:rPr>
              <a:t>(с уже поставленными запятыми, и проверьте, чтобы не было опечаток).</a:t>
            </a:r>
          </a:p>
          <a:p>
            <a:pPr>
              <a:buFontTx/>
              <a:buNone/>
            </a:pPr>
            <a:r>
              <a:rPr lang="ru-RU" sz="2400" i="1" dirty="0">
                <a:latin typeface="Times New Roman" pitchFamily="18" charset="0"/>
              </a:rPr>
              <a:t>     Задание</a:t>
            </a:r>
            <a:r>
              <a:rPr lang="ru-RU" sz="2400" dirty="0">
                <a:latin typeface="Times New Roman" pitchFamily="18" charset="0"/>
              </a:rPr>
              <a:t>: внимательно вчитываясь, "фотографируя" текст, объяснить постановку каждого знака </a:t>
            </a:r>
            <a:r>
              <a:rPr lang="ru-RU" sz="2400" dirty="0" smtClean="0">
                <a:latin typeface="Times New Roman" pitchFamily="18" charset="0"/>
              </a:rPr>
              <a:t>препинания (орфограммы) </a:t>
            </a:r>
            <a:r>
              <a:rPr lang="ru-RU" sz="2400" dirty="0">
                <a:latin typeface="Times New Roman" pitchFamily="18" charset="0"/>
              </a:rPr>
              <a:t>вслух. Лучше (для среднего и старшего возраста), если объяснение будет звучать так: "Запятая</a:t>
            </a:r>
            <a:r>
              <a:rPr lang="ru-RU" sz="2400" b="1" dirty="0">
                <a:latin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</a:rPr>
              <a:t>между прилагательным "ясным" и союзом "и", во-первых, закрывает деепричастный оборот "...", а во-вторых, разделяет две части сложносочиненного предложения (грамматические основы: первая "...", вторая "..."), соединенные союзом "и"". 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333375"/>
            <a:ext cx="6840537" cy="935038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8000"/>
                </a:solidFill>
              </a:rPr>
              <a:t>Упражнение</a:t>
            </a:r>
            <a:br>
              <a:rPr lang="ru-RU" sz="3200" b="1" dirty="0" smtClean="0">
                <a:solidFill>
                  <a:srgbClr val="008000"/>
                </a:solidFill>
              </a:rPr>
            </a:br>
            <a:r>
              <a:rPr lang="ru-RU" sz="3200" b="1" dirty="0" smtClean="0">
                <a:solidFill>
                  <a:srgbClr val="008000"/>
                </a:solidFill>
              </a:rPr>
              <a:t> «Пропущенные </a:t>
            </a:r>
            <a:r>
              <a:rPr lang="ru-RU" sz="3200" b="1" dirty="0">
                <a:solidFill>
                  <a:srgbClr val="008000"/>
                </a:solidFill>
              </a:rPr>
              <a:t>буквы»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268760"/>
            <a:ext cx="7696200" cy="4824536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 dirty="0">
                <a:latin typeface="Times New Roman" pitchFamily="18" charset="0"/>
              </a:rPr>
              <a:t>      Выполняя это упражнение, предлагается пользоваться текстом-подсказкой, где все пропущенные буквы на своих местах. Упражнение развивает внимание и уверенность навыка письма.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i="1" dirty="0">
                <a:latin typeface="Times New Roman" pitchFamily="18" charset="0"/>
              </a:rPr>
              <a:t>      Например: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ru-RU" sz="1800" dirty="0">
                <a:latin typeface="Times New Roman" pitchFamily="18" charset="0"/>
              </a:rPr>
              <a:t>      К__</a:t>
            </a:r>
            <a:r>
              <a:rPr lang="ru-RU" sz="1800" dirty="0" err="1">
                <a:latin typeface="Times New Roman" pitchFamily="18" charset="0"/>
              </a:rPr>
              <a:t>неч</a:t>
            </a:r>
            <a:r>
              <a:rPr lang="ru-RU" sz="1800" dirty="0">
                <a:latin typeface="Times New Roman" pitchFamily="18" charset="0"/>
              </a:rPr>
              <a:t>__о, н__ м__</a:t>
            </a:r>
            <a:r>
              <a:rPr lang="ru-RU" sz="1800" dirty="0" err="1">
                <a:latin typeface="Times New Roman" pitchFamily="18" charset="0"/>
              </a:rPr>
              <a:t>гл</a:t>
            </a:r>
            <a:r>
              <a:rPr lang="ru-RU" sz="1800" dirty="0">
                <a:latin typeface="Times New Roman" pitchFamily="18" charset="0"/>
              </a:rPr>
              <a:t>__ </a:t>
            </a:r>
            <a:r>
              <a:rPr lang="ru-RU" sz="1800" dirty="0" err="1">
                <a:latin typeface="Times New Roman" pitchFamily="18" charset="0"/>
              </a:rPr>
              <a:t>бы__ь</a:t>
            </a:r>
            <a:r>
              <a:rPr lang="ru-RU" sz="1800" dirty="0">
                <a:latin typeface="Times New Roman" pitchFamily="18" charset="0"/>
              </a:rPr>
              <a:t> и __</a:t>
            </a:r>
            <a:r>
              <a:rPr lang="ru-RU" sz="1800" dirty="0" err="1">
                <a:latin typeface="Times New Roman" pitchFamily="18" charset="0"/>
              </a:rPr>
              <a:t>е__и</a:t>
            </a:r>
            <a:r>
              <a:rPr lang="ru-RU" sz="1800" dirty="0">
                <a:latin typeface="Times New Roman" pitchFamily="18" charset="0"/>
              </a:rPr>
              <a:t> о </a:t>
            </a:r>
            <a:r>
              <a:rPr lang="ru-RU" sz="1800" dirty="0" err="1">
                <a:latin typeface="Times New Roman" pitchFamily="18" charset="0"/>
              </a:rPr>
              <a:t>т__м</a:t>
            </a:r>
            <a:r>
              <a:rPr lang="ru-RU" sz="1800" dirty="0">
                <a:latin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</a:rPr>
              <a:t>ч__о__ы</a:t>
            </a:r>
            <a:r>
              <a:rPr lang="ru-RU" sz="1800" dirty="0">
                <a:latin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</a:rPr>
              <a:t>Лариосик</a:t>
            </a:r>
            <a:r>
              <a:rPr lang="ru-RU" sz="1800" dirty="0">
                <a:latin typeface="Times New Roman" pitchFamily="18" charset="0"/>
              </a:rPr>
              <a:t> __</a:t>
            </a:r>
            <a:r>
              <a:rPr lang="ru-RU" sz="1800" dirty="0" err="1">
                <a:latin typeface="Times New Roman" pitchFamily="18" charset="0"/>
              </a:rPr>
              <a:t>к__зал__я</a:t>
            </a:r>
            <a:r>
              <a:rPr lang="ru-RU" sz="1800" dirty="0">
                <a:latin typeface="Times New Roman" pitchFamily="18" charset="0"/>
              </a:rPr>
              <a:t> п__</a:t>
            </a:r>
            <a:r>
              <a:rPr lang="ru-RU" sz="1800" dirty="0" err="1">
                <a:latin typeface="Times New Roman" pitchFamily="18" charset="0"/>
              </a:rPr>
              <a:t>ед</a:t>
            </a:r>
            <a:r>
              <a:rPr lang="ru-RU" sz="1800" dirty="0">
                <a:latin typeface="Times New Roman" pitchFamily="18" charset="0"/>
              </a:rPr>
              <a:t>__</a:t>
            </a:r>
            <a:r>
              <a:rPr lang="ru-RU" sz="1800" dirty="0" err="1">
                <a:latin typeface="Times New Roman" pitchFamily="18" charset="0"/>
              </a:rPr>
              <a:t>те__е</a:t>
            </a:r>
            <a:r>
              <a:rPr lang="ru-RU" sz="1800" dirty="0">
                <a:latin typeface="Times New Roman" pitchFamily="18" charset="0"/>
              </a:rPr>
              <a:t>__. Ни в </a:t>
            </a:r>
            <a:r>
              <a:rPr lang="ru-RU" sz="1800" dirty="0" err="1">
                <a:latin typeface="Times New Roman" pitchFamily="18" charset="0"/>
              </a:rPr>
              <a:t>к__ем</a:t>
            </a:r>
            <a:r>
              <a:rPr lang="ru-RU" sz="1800" dirty="0">
                <a:latin typeface="Times New Roman" pitchFamily="18" charset="0"/>
              </a:rPr>
              <a:t> __</a:t>
            </a:r>
            <a:r>
              <a:rPr lang="ru-RU" sz="1800" dirty="0" err="1">
                <a:latin typeface="Times New Roman" pitchFamily="18" charset="0"/>
              </a:rPr>
              <a:t>л__ч__е</a:t>
            </a:r>
            <a:r>
              <a:rPr lang="ru-RU" sz="1800" dirty="0">
                <a:latin typeface="Times New Roman" pitchFamily="18" charset="0"/>
              </a:rPr>
              <a:t> н__ </a:t>
            </a:r>
            <a:r>
              <a:rPr lang="ru-RU" sz="1800" dirty="0" err="1">
                <a:latin typeface="Times New Roman" pitchFamily="18" charset="0"/>
              </a:rPr>
              <a:t>м__ж__т</a:t>
            </a:r>
            <a:r>
              <a:rPr lang="ru-RU" sz="1800" dirty="0">
                <a:latin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</a:rPr>
              <a:t>б__т</a:t>
            </a:r>
            <a:r>
              <a:rPr lang="ru-RU" sz="1800" dirty="0">
                <a:latin typeface="Times New Roman" pitchFamily="18" charset="0"/>
              </a:rPr>
              <a:t>__ н__ </a:t>
            </a:r>
            <a:r>
              <a:rPr lang="ru-RU" sz="1800" dirty="0" err="1">
                <a:latin typeface="Times New Roman" pitchFamily="18" charset="0"/>
              </a:rPr>
              <a:t>ст</a:t>
            </a:r>
            <a:r>
              <a:rPr lang="ru-RU" sz="1800" dirty="0">
                <a:latin typeface="Times New Roman" pitchFamily="18" charset="0"/>
              </a:rPr>
              <a:t>__</a:t>
            </a:r>
            <a:r>
              <a:rPr lang="ru-RU" sz="1800" dirty="0" err="1">
                <a:latin typeface="Times New Roman" pitchFamily="18" charset="0"/>
              </a:rPr>
              <a:t>ро</a:t>
            </a:r>
            <a:r>
              <a:rPr lang="ru-RU" sz="1800" dirty="0">
                <a:latin typeface="Times New Roman" pitchFamily="18" charset="0"/>
              </a:rPr>
              <a:t>__е Петлюры ин__ел__</a:t>
            </a:r>
            <a:r>
              <a:rPr lang="ru-RU" sz="1800" dirty="0" err="1">
                <a:latin typeface="Times New Roman" pitchFamily="18" charset="0"/>
              </a:rPr>
              <a:t>иг</a:t>
            </a:r>
            <a:r>
              <a:rPr lang="ru-RU" sz="1800" dirty="0">
                <a:latin typeface="Times New Roman" pitchFamily="18" charset="0"/>
              </a:rPr>
              <a:t>__</a:t>
            </a:r>
            <a:r>
              <a:rPr lang="ru-RU" sz="1800" dirty="0" err="1">
                <a:latin typeface="Times New Roman" pitchFamily="18" charset="0"/>
              </a:rPr>
              <a:t>н__н__й</a:t>
            </a:r>
            <a:r>
              <a:rPr lang="ru-RU" sz="1800" dirty="0">
                <a:latin typeface="Times New Roman" pitchFamily="18" charset="0"/>
              </a:rPr>
              <a:t> ч__л__</a:t>
            </a:r>
            <a:r>
              <a:rPr lang="ru-RU" sz="1800" dirty="0" err="1">
                <a:latin typeface="Times New Roman" pitchFamily="18" charset="0"/>
              </a:rPr>
              <a:t>ве</a:t>
            </a:r>
            <a:r>
              <a:rPr lang="ru-RU" sz="1800" dirty="0">
                <a:latin typeface="Times New Roman" pitchFamily="18" charset="0"/>
              </a:rPr>
              <a:t>__ </a:t>
            </a:r>
            <a:r>
              <a:rPr lang="ru-RU" sz="1800" dirty="0" err="1">
                <a:latin typeface="Times New Roman" pitchFamily="18" charset="0"/>
              </a:rPr>
              <a:t>в__об__е</a:t>
            </a:r>
            <a:r>
              <a:rPr lang="ru-RU" sz="1800" dirty="0">
                <a:latin typeface="Times New Roman" pitchFamily="18" charset="0"/>
              </a:rPr>
              <a:t>, а д__</a:t>
            </a:r>
            <a:r>
              <a:rPr lang="ru-RU" sz="1800" dirty="0" err="1">
                <a:latin typeface="Times New Roman" pitchFamily="18" charset="0"/>
              </a:rPr>
              <a:t>ен</a:t>
            </a:r>
            <a:r>
              <a:rPr lang="ru-RU" sz="1800" dirty="0">
                <a:latin typeface="Times New Roman" pitchFamily="18" charset="0"/>
              </a:rPr>
              <a:t>__</a:t>
            </a:r>
            <a:r>
              <a:rPr lang="ru-RU" sz="1800" dirty="0" err="1">
                <a:latin typeface="Times New Roman" pitchFamily="18" charset="0"/>
              </a:rPr>
              <a:t>льм</a:t>
            </a:r>
            <a:r>
              <a:rPr lang="ru-RU" sz="1800" dirty="0">
                <a:latin typeface="Times New Roman" pitchFamily="18" charset="0"/>
              </a:rPr>
              <a:t>__н, п__д__и__</a:t>
            </a:r>
            <a:r>
              <a:rPr lang="ru-RU" sz="1800" dirty="0" err="1">
                <a:latin typeface="Times New Roman" pitchFamily="18" charset="0"/>
              </a:rPr>
              <a:t>ав</a:t>
            </a:r>
            <a:r>
              <a:rPr lang="ru-RU" sz="1800" dirty="0">
                <a:latin typeface="Times New Roman" pitchFamily="18" charset="0"/>
              </a:rPr>
              <a:t>__</a:t>
            </a:r>
            <a:r>
              <a:rPr lang="ru-RU" sz="1800" dirty="0" err="1">
                <a:latin typeface="Times New Roman" pitchFamily="18" charset="0"/>
              </a:rPr>
              <a:t>ий</a:t>
            </a:r>
            <a:r>
              <a:rPr lang="ru-RU" sz="1800" dirty="0">
                <a:latin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</a:rPr>
              <a:t>ве</a:t>
            </a:r>
            <a:r>
              <a:rPr lang="ru-RU" sz="1800" dirty="0">
                <a:latin typeface="Times New Roman" pitchFamily="18" charset="0"/>
              </a:rPr>
              <a:t>__</a:t>
            </a:r>
            <a:r>
              <a:rPr lang="ru-RU" sz="1800" dirty="0" err="1">
                <a:latin typeface="Times New Roman" pitchFamily="18" charset="0"/>
              </a:rPr>
              <a:t>сел__й</a:t>
            </a:r>
            <a:r>
              <a:rPr lang="ru-RU" sz="1800" dirty="0">
                <a:latin typeface="Times New Roman" pitchFamily="18" charset="0"/>
              </a:rPr>
              <a:t> на с__</a:t>
            </a:r>
            <a:r>
              <a:rPr lang="ru-RU" sz="1800" dirty="0" err="1">
                <a:latin typeface="Times New Roman" pitchFamily="18" charset="0"/>
              </a:rPr>
              <a:t>мь</a:t>
            </a:r>
            <a:r>
              <a:rPr lang="ru-RU" sz="1800" dirty="0">
                <a:latin typeface="Times New Roman" pitchFamily="18" charset="0"/>
              </a:rPr>
              <a:t>__</a:t>
            </a:r>
            <a:r>
              <a:rPr lang="ru-RU" sz="1800" dirty="0" err="1">
                <a:latin typeface="Times New Roman" pitchFamily="18" charset="0"/>
              </a:rPr>
              <a:t>ес</a:t>
            </a:r>
            <a:r>
              <a:rPr lang="ru-RU" sz="1800" dirty="0">
                <a:latin typeface="Times New Roman" pitchFamily="18" charset="0"/>
              </a:rPr>
              <a:t>__т п__</a:t>
            </a:r>
            <a:r>
              <a:rPr lang="ru-RU" sz="1800" dirty="0" err="1">
                <a:latin typeface="Times New Roman" pitchFamily="18" charset="0"/>
              </a:rPr>
              <a:t>ть</a:t>
            </a:r>
            <a:r>
              <a:rPr lang="ru-RU" sz="1800" dirty="0">
                <a:latin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</a:rPr>
              <a:t>ты__я</a:t>
            </a:r>
            <a:r>
              <a:rPr lang="ru-RU" sz="1800" dirty="0">
                <a:latin typeface="Times New Roman" pitchFamily="18" charset="0"/>
              </a:rPr>
              <a:t>__ и п__</a:t>
            </a:r>
            <a:r>
              <a:rPr lang="ru-RU" sz="1800" dirty="0" err="1">
                <a:latin typeface="Times New Roman" pitchFamily="18" charset="0"/>
              </a:rPr>
              <a:t>сы</a:t>
            </a:r>
            <a:r>
              <a:rPr lang="ru-RU" sz="1800" dirty="0">
                <a:latin typeface="Times New Roman" pitchFamily="18" charset="0"/>
              </a:rPr>
              <a:t>__</a:t>
            </a:r>
            <a:r>
              <a:rPr lang="ru-RU" sz="1800" dirty="0" err="1">
                <a:latin typeface="Times New Roman" pitchFamily="18" charset="0"/>
              </a:rPr>
              <a:t>а__щи</a:t>
            </a:r>
            <a:r>
              <a:rPr lang="ru-RU" sz="1800" dirty="0">
                <a:latin typeface="Times New Roman" pitchFamily="18" charset="0"/>
              </a:rPr>
              <a:t>__ __</a:t>
            </a:r>
            <a:r>
              <a:rPr lang="ru-RU" sz="1800" dirty="0" err="1">
                <a:latin typeface="Times New Roman" pitchFamily="18" charset="0"/>
              </a:rPr>
              <a:t>ел__г__а__мы</a:t>
            </a:r>
            <a:r>
              <a:rPr lang="ru-RU" sz="1800" dirty="0">
                <a:latin typeface="Times New Roman" pitchFamily="18" charset="0"/>
              </a:rPr>
              <a:t> в __есть__</a:t>
            </a:r>
            <a:r>
              <a:rPr lang="ru-RU" sz="1800" dirty="0" err="1">
                <a:latin typeface="Times New Roman" pitchFamily="18" charset="0"/>
              </a:rPr>
              <a:t>ес</a:t>
            </a:r>
            <a:r>
              <a:rPr lang="ru-RU" sz="1800" dirty="0">
                <a:latin typeface="Times New Roman" pitchFamily="18" charset="0"/>
              </a:rPr>
              <a:t>__т </a:t>
            </a:r>
            <a:r>
              <a:rPr lang="ru-RU" sz="1800" dirty="0" err="1">
                <a:latin typeface="Times New Roman" pitchFamily="18" charset="0"/>
              </a:rPr>
              <a:t>тр</a:t>
            </a:r>
            <a:r>
              <a:rPr lang="ru-RU" sz="1800" dirty="0">
                <a:latin typeface="Times New Roman" pitchFamily="18" charset="0"/>
              </a:rPr>
              <a:t>__ с__</a:t>
            </a:r>
            <a:r>
              <a:rPr lang="ru-RU" sz="1800" dirty="0" err="1">
                <a:latin typeface="Times New Roman" pitchFamily="18" charset="0"/>
              </a:rPr>
              <a:t>ов</a:t>
            </a:r>
            <a:r>
              <a:rPr lang="ru-RU" sz="1800" dirty="0">
                <a:latin typeface="Times New Roman" pitchFamily="18" charset="0"/>
              </a:rPr>
              <a:t>__, в ч__</a:t>
            </a:r>
            <a:r>
              <a:rPr lang="ru-RU" sz="1800" dirty="0" err="1">
                <a:latin typeface="Times New Roman" pitchFamily="18" charset="0"/>
              </a:rPr>
              <a:t>ст</a:t>
            </a:r>
            <a:r>
              <a:rPr lang="ru-RU" sz="1800" dirty="0">
                <a:latin typeface="Times New Roman" pitchFamily="18" charset="0"/>
              </a:rPr>
              <a:t>__о__</a:t>
            </a:r>
            <a:r>
              <a:rPr lang="ru-RU" sz="1800" dirty="0" err="1">
                <a:latin typeface="Times New Roman" pitchFamily="18" charset="0"/>
              </a:rPr>
              <a:t>ти</a:t>
            </a:r>
            <a:r>
              <a:rPr lang="ru-RU" sz="1800" dirty="0">
                <a:latin typeface="Times New Roman" pitchFamily="18" charset="0"/>
              </a:rPr>
              <a:t>... М__ши__</a:t>
            </a:r>
            <a:r>
              <a:rPr lang="ru-RU" sz="1800" dirty="0" err="1">
                <a:latin typeface="Times New Roman" pitchFamily="18" charset="0"/>
              </a:rPr>
              <a:t>ным</a:t>
            </a:r>
            <a:r>
              <a:rPr lang="ru-RU" sz="1800" dirty="0">
                <a:latin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</a:rPr>
              <a:t>ма</a:t>
            </a:r>
            <a:r>
              <a:rPr lang="ru-RU" sz="1800" dirty="0">
                <a:latin typeface="Times New Roman" pitchFamily="18" charset="0"/>
              </a:rPr>
              <a:t>__</a:t>
            </a:r>
            <a:r>
              <a:rPr lang="ru-RU" sz="1800" dirty="0" err="1">
                <a:latin typeface="Times New Roman" pitchFamily="18" charset="0"/>
              </a:rPr>
              <a:t>ло</a:t>
            </a:r>
            <a:r>
              <a:rPr lang="ru-RU" sz="1800" dirty="0">
                <a:latin typeface="Times New Roman" pitchFamily="18" charset="0"/>
              </a:rPr>
              <a:t>__ и к__</a:t>
            </a:r>
            <a:r>
              <a:rPr lang="ru-RU" sz="1800" dirty="0" err="1">
                <a:latin typeface="Times New Roman" pitchFamily="18" charset="0"/>
              </a:rPr>
              <a:t>ро</a:t>
            </a:r>
            <a:r>
              <a:rPr lang="ru-RU" sz="1800" dirty="0">
                <a:latin typeface="Times New Roman" pitchFamily="18" charset="0"/>
              </a:rPr>
              <a:t>__</a:t>
            </a:r>
            <a:r>
              <a:rPr lang="ru-RU" sz="1800" dirty="0" err="1">
                <a:latin typeface="Times New Roman" pitchFamily="18" charset="0"/>
              </a:rPr>
              <a:t>и__ом</a:t>
            </a:r>
            <a:r>
              <a:rPr lang="ru-RU" sz="1800" dirty="0">
                <a:latin typeface="Times New Roman" pitchFamily="18" charset="0"/>
              </a:rPr>
              <a:t> на__</a:t>
            </a:r>
            <a:r>
              <a:rPr lang="ru-RU" sz="1800" dirty="0" err="1">
                <a:latin typeface="Times New Roman" pitchFamily="18" charset="0"/>
              </a:rPr>
              <a:t>лу</a:t>
            </a:r>
            <a:r>
              <a:rPr lang="ru-RU" sz="1800" dirty="0">
                <a:latin typeface="Times New Roman" pitchFamily="18" charset="0"/>
              </a:rPr>
              <a:t>__</a:t>
            </a:r>
            <a:r>
              <a:rPr lang="ru-RU" sz="1800" dirty="0" err="1">
                <a:latin typeface="Times New Roman" pitchFamily="18" charset="0"/>
              </a:rPr>
              <a:t>ш__м</a:t>
            </a:r>
            <a:r>
              <a:rPr lang="ru-RU" sz="1800" dirty="0">
                <a:latin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</a:rPr>
              <a:t>об__аз__м</a:t>
            </a:r>
            <a:r>
              <a:rPr lang="ru-RU" sz="1800" dirty="0">
                <a:latin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</a:rPr>
              <a:t>б__ли</a:t>
            </a:r>
            <a:r>
              <a:rPr lang="ru-RU" sz="1800" dirty="0">
                <a:latin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</a:rPr>
              <a:t>с__аза__ы</a:t>
            </a:r>
            <a:r>
              <a:rPr lang="ru-RU" sz="1800" dirty="0">
                <a:latin typeface="Times New Roman" pitchFamily="18" charset="0"/>
              </a:rPr>
              <a:t> и </a:t>
            </a:r>
            <a:r>
              <a:rPr lang="ru-RU" sz="1800" dirty="0" err="1">
                <a:latin typeface="Times New Roman" pitchFamily="18" charset="0"/>
              </a:rPr>
              <a:t>най-турсов</a:t>
            </a:r>
            <a:r>
              <a:rPr lang="ru-RU" sz="1800" dirty="0">
                <a:latin typeface="Times New Roman" pitchFamily="18" charset="0"/>
              </a:rPr>
              <a:t> кольт и </a:t>
            </a:r>
            <a:r>
              <a:rPr lang="ru-RU" sz="1800" dirty="0" err="1">
                <a:latin typeface="Times New Roman" pitchFamily="18" charset="0"/>
              </a:rPr>
              <a:t>Ал__шин</a:t>
            </a:r>
            <a:r>
              <a:rPr lang="ru-RU" sz="1800" dirty="0">
                <a:latin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</a:rPr>
              <a:t>брау</a:t>
            </a:r>
            <a:r>
              <a:rPr lang="ru-RU" sz="1800" dirty="0">
                <a:latin typeface="Times New Roman" pitchFamily="18" charset="0"/>
              </a:rPr>
              <a:t>__</a:t>
            </a:r>
            <a:r>
              <a:rPr lang="ru-RU" sz="1800" dirty="0" err="1">
                <a:latin typeface="Times New Roman" pitchFamily="18" charset="0"/>
              </a:rPr>
              <a:t>инг</a:t>
            </a:r>
            <a:r>
              <a:rPr lang="ru-RU" sz="1800" dirty="0">
                <a:latin typeface="Times New Roman" pitchFamily="18" charset="0"/>
              </a:rPr>
              <a:t>. 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476250"/>
            <a:ext cx="6149975" cy="1023938"/>
          </a:xfrm>
        </p:spPr>
        <p:txBody>
          <a:bodyPr/>
          <a:lstStyle/>
          <a:p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Упражнение «</a:t>
            </a:r>
            <a:r>
              <a:rPr lang="ru-RU" sz="36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Лабиринты»</a:t>
            </a:r>
            <a:endParaRPr lang="ru-RU" sz="36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484785"/>
            <a:ext cx="7553325" cy="4681066"/>
          </a:xfrm>
        </p:spPr>
        <p:txBody>
          <a:bodyPr/>
          <a:lstStyle/>
          <a:p>
            <a:pPr>
              <a:buFontTx/>
              <a:buNone/>
            </a:pPr>
            <a:r>
              <a:rPr lang="ru-RU" dirty="0">
                <a:latin typeface="Times New Roman" pitchFamily="18" charset="0"/>
              </a:rPr>
              <a:t>   </a:t>
            </a:r>
            <a:r>
              <a:rPr lang="ru-RU" dirty="0" smtClean="0">
                <a:latin typeface="Times New Roman" pitchFamily="18" charset="0"/>
              </a:rPr>
              <a:t>		 </a:t>
            </a:r>
            <a:r>
              <a:rPr lang="ru-RU" dirty="0">
                <a:latin typeface="Times New Roman" pitchFamily="18" charset="0"/>
              </a:rPr>
              <a:t>Лабиринты хорошо развивают крупную моторику (движения руки и предплечья), внимание, безотрывную линию. </a:t>
            </a:r>
            <a:endParaRPr lang="ru-RU" dirty="0" smtClean="0"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ru-RU" dirty="0">
                <a:latin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</a:rPr>
              <a:t>	Следите</a:t>
            </a:r>
            <a:r>
              <a:rPr lang="ru-RU" dirty="0">
                <a:latin typeface="Times New Roman" pitchFamily="18" charset="0"/>
              </a:rPr>
              <a:t>, чтобы ребенок изменял положение руки, а не листа бумаги. 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52735"/>
          </a:xfrm>
          <a:solidFill>
            <a:srgbClr val="99FF33"/>
          </a:solidFill>
        </p:spPr>
        <p:txBody>
          <a:bodyPr/>
          <a:lstStyle/>
          <a:p>
            <a:r>
              <a:rPr lang="ru-RU" dirty="0"/>
              <a:t>Чего нельзя делать?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52737"/>
            <a:ext cx="9144000" cy="5805264"/>
          </a:xfrm>
          <a:solidFill>
            <a:srgbClr val="99FF33"/>
          </a:solidFill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400" dirty="0"/>
              <a:t>    </a:t>
            </a:r>
            <a:r>
              <a:rPr lang="ru-RU" sz="2400" dirty="0" smtClean="0"/>
              <a:t>	Дети </a:t>
            </a:r>
            <a:r>
              <a:rPr lang="ru-RU" sz="2400" dirty="0"/>
              <a:t>с дисграфией, как правило, имеют хорошую зрительную память. Поэтому </a:t>
            </a:r>
            <a:r>
              <a:rPr lang="ru-RU" sz="2400" dirty="0" smtClean="0"/>
              <a:t>НИ В КОЕМ СЛУЧАЕ нельзя </a:t>
            </a:r>
            <a:r>
              <a:rPr lang="ru-RU" sz="2400" dirty="0"/>
              <a:t>предлагать им упражнения, где требуется исправить ошибки, изначально допущенные. Выполнение подобных упражнений может пагубно сказаться (из-за той же зрительной памяти) и на учащихся, имеющих навык грамотного письма. </a:t>
            </a:r>
            <a:br>
              <a:rPr lang="ru-RU" sz="2400" dirty="0"/>
            </a:br>
            <a:r>
              <a:rPr lang="ru-RU" sz="2400" dirty="0" smtClean="0"/>
              <a:t>	НЕ </a:t>
            </a:r>
            <a:r>
              <a:rPr lang="ru-RU" sz="2400" dirty="0"/>
              <a:t>ПРЕДЛАГАЙТЕ ДЕТЯМ ИСПРАВЛЯТЬ ОШИБКИ, НАУЧИТЕ ИХ НЕ ДЕЛАТЬ ОШИБОК. </a:t>
            </a:r>
            <a:endParaRPr lang="ru-RU" sz="24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/>
              <a:t>	</a:t>
            </a:r>
            <a:r>
              <a:rPr lang="ru-RU" sz="2400" dirty="0" smtClean="0"/>
              <a:t>	Суть </a:t>
            </a:r>
            <a:r>
              <a:rPr lang="ru-RU" sz="2400" dirty="0"/>
              <a:t>исправления дисграфии в том, чтобы искоренить саму мысль о том, что при письме можно эти самые ошибки допускать. Текст с ошибками лишний раз показывает ребенку, что ошибки возможны, даже, пожалуй, полезны в чем-то. Давайте забудем об этом... 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1196752"/>
            <a:ext cx="6584950" cy="2413000"/>
          </a:xfrm>
        </p:spPr>
        <p:txBody>
          <a:bodyPr/>
          <a:lstStyle/>
          <a:p>
            <a:r>
              <a:rPr lang="ru-RU" sz="8000" dirty="0">
                <a:solidFill>
                  <a:srgbClr val="FF0000"/>
                </a:solidFill>
              </a:rPr>
              <a:t>Спасибо за внимание!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3212976"/>
            <a:ext cx="7696200" cy="3009528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pPr algn="ctr">
              <a:buFontTx/>
              <a:buNone/>
            </a:pPr>
            <a:r>
              <a:rPr lang="ru-RU" sz="7200" dirty="0" smtClean="0">
                <a:solidFill>
                  <a:srgbClr val="0070C0"/>
                </a:solidFill>
              </a:rPr>
              <a:t>Желаю </a:t>
            </a:r>
            <a:r>
              <a:rPr lang="ru-RU" sz="7200" dirty="0">
                <a:solidFill>
                  <a:srgbClr val="0070C0"/>
                </a:solidFill>
              </a:rPr>
              <a:t>успехов!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3277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412776"/>
            <a:ext cx="6870700" cy="3580184"/>
          </a:xfrm>
        </p:spPr>
        <p:txBody>
          <a:bodyPr/>
          <a:lstStyle/>
          <a:p>
            <a:r>
              <a:rPr lang="ru-RU" sz="2800" dirty="0" smtClean="0"/>
              <a:t>«Письменная речь, как продукт развития культуры человечества предъявляет ребенку новые запросы, требует от него нового типа операций, до сих пор не имевших места в его психической деятельности» </a:t>
            </a:r>
            <a:br>
              <a:rPr lang="ru-RU" sz="2800" dirty="0" smtClean="0"/>
            </a:br>
            <a:r>
              <a:rPr lang="ru-RU" sz="2800" dirty="0" smtClean="0"/>
              <a:t>				</a:t>
            </a:r>
            <a:r>
              <a:rPr lang="ru-RU" sz="2800" dirty="0" err="1" smtClean="0"/>
              <a:t>Д.Б.Эльконин</a:t>
            </a:r>
            <a:endParaRPr lang="ru-RU" sz="28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26681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062664" cy="4968552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ru-RU" sz="2400" dirty="0" smtClean="0"/>
              <a:t>УСПЕШНОЕ ОВЛАДЕНИЕ ПРОЦЕССОМ ПИСЬМА</a:t>
            </a:r>
            <a:br>
              <a:rPr lang="ru-RU" sz="2400" dirty="0" smtClean="0"/>
            </a:br>
            <a:r>
              <a:rPr lang="ru-RU" sz="2400" dirty="0" smtClean="0"/>
              <a:t>1. Развитая устная речь</a:t>
            </a:r>
            <a:br>
              <a:rPr lang="ru-RU" sz="2400" dirty="0" smtClean="0"/>
            </a:br>
            <a:r>
              <a:rPr lang="ru-RU" sz="2400" dirty="0" smtClean="0"/>
              <a:t>2. Развитие восприятия и пространственных представлений</a:t>
            </a:r>
            <a:br>
              <a:rPr lang="ru-RU" sz="2400" dirty="0" smtClean="0"/>
            </a:br>
            <a:r>
              <a:rPr lang="ru-RU" sz="2400" dirty="0" smtClean="0"/>
              <a:t>3. Развитая мелкая моторика</a:t>
            </a:r>
            <a:br>
              <a:rPr lang="ru-RU" sz="2400" dirty="0" smtClean="0"/>
            </a:br>
            <a:r>
              <a:rPr lang="ru-RU" sz="2400" dirty="0" smtClean="0"/>
              <a:t>4. Владение абстрактными видами деятельности</a:t>
            </a:r>
            <a:br>
              <a:rPr lang="ru-RU" sz="2400" dirty="0" smtClean="0"/>
            </a:br>
            <a:r>
              <a:rPr lang="ru-RU" sz="2400" dirty="0" smtClean="0"/>
              <a:t>5. В поведении сформированы: регуляция, саморегуляция, произвольность, мотивы, самоконтроль.</a:t>
            </a:r>
            <a:endParaRPr lang="ru-RU" sz="24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85586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1233"/>
            <a:ext cx="7848872" cy="669674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800" dirty="0" smtClean="0"/>
              <a:t>ФАКТОРЫ, ВЛИЯЮЩИЕ НА ПРОЦЕСС ПИСЬМА:</a:t>
            </a:r>
            <a:br>
              <a:rPr lang="ru-RU" sz="2800" dirty="0" smtClean="0"/>
            </a:br>
            <a:r>
              <a:rPr lang="ru-RU" sz="2800" dirty="0" smtClean="0"/>
              <a:t>-Обогащенная </a:t>
            </a:r>
            <a:r>
              <a:rPr lang="ru-RU" sz="2800" dirty="0"/>
              <a:t>письменной речью </a:t>
            </a:r>
            <a:r>
              <a:rPr lang="ru-RU" sz="2800" dirty="0" smtClean="0"/>
              <a:t>среда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-Обогащенная </a:t>
            </a:r>
            <a:r>
              <a:rPr lang="ru-RU" sz="2800" dirty="0"/>
              <a:t>устной речью </a:t>
            </a:r>
            <a:r>
              <a:rPr lang="ru-RU" sz="2800" dirty="0" smtClean="0"/>
              <a:t>среда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-Приобретение </a:t>
            </a:r>
            <a:r>
              <a:rPr lang="ru-RU" sz="2800" dirty="0"/>
              <a:t>интересного </a:t>
            </a:r>
            <a:r>
              <a:rPr lang="ru-RU" sz="2800" dirty="0" smtClean="0"/>
              <a:t>опыта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-Добровольные </a:t>
            </a:r>
            <a:r>
              <a:rPr lang="ru-RU" sz="2800" dirty="0"/>
              <a:t>пробы  в </a:t>
            </a:r>
            <a:r>
              <a:rPr lang="ru-RU" sz="2800" dirty="0" smtClean="0"/>
              <a:t>чтении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-Добровольные </a:t>
            </a:r>
            <a:r>
              <a:rPr lang="ru-RU" sz="2800" dirty="0"/>
              <a:t>эксперименты с письменной </a:t>
            </a:r>
            <a:r>
              <a:rPr lang="ru-RU" sz="2800" dirty="0" smtClean="0"/>
              <a:t>речью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i="1" dirty="0"/>
              <a:t> 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79767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774632" cy="6209928"/>
          </a:xfrm>
        </p:spPr>
        <p:txBody>
          <a:bodyPr/>
          <a:lstStyle/>
          <a:p>
            <a:pPr algn="l"/>
            <a:r>
              <a:rPr lang="ru-RU" sz="2400" dirty="0"/>
              <a:t>2 группы факторов влияющих на развитие речевых и неречевых процессов</a:t>
            </a:r>
            <a:r>
              <a:rPr lang="ru-RU" sz="2400" dirty="0" smtClean="0"/>
              <a:t>:</a:t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000" dirty="0" smtClean="0"/>
              <a:t>	</a:t>
            </a:r>
            <a:r>
              <a:rPr lang="ru-RU" sz="2000" i="1" dirty="0" smtClean="0"/>
              <a:t>1. Органического </a:t>
            </a:r>
            <a:r>
              <a:rPr lang="ru-RU" sz="2000" i="1" dirty="0"/>
              <a:t>происхождения: </a:t>
            </a:r>
            <a:br>
              <a:rPr lang="ru-RU" sz="2000" i="1" dirty="0"/>
            </a:br>
            <a:r>
              <a:rPr lang="ru-RU" sz="2000" dirty="0" smtClean="0"/>
              <a:t>	   - </a:t>
            </a:r>
            <a:r>
              <a:rPr lang="ru-RU" sz="2000" dirty="0"/>
              <a:t>неблагоприятные условия внутриутробного развития </a:t>
            </a:r>
            <a:r>
              <a:rPr lang="ru-RU" sz="2000" dirty="0" smtClean="0"/>
              <a:t>плода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	     - родовые </a:t>
            </a:r>
            <a:r>
              <a:rPr lang="ru-RU" sz="2000" dirty="0" smtClean="0"/>
              <a:t>травмы (асфиксия, травмы мозга)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	     - </a:t>
            </a:r>
            <a:r>
              <a:rPr lang="ru-RU" sz="2000" dirty="0" smtClean="0"/>
              <a:t>наследственность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	     - развитие до 3 лет: инфекционные заболевания, речевое развитие, моторное развитие, травмы черепа).</a:t>
            </a:r>
            <a:br>
              <a:rPr lang="ru-RU" sz="2000" dirty="0"/>
            </a:br>
            <a:r>
              <a:rPr lang="ru-RU" sz="2000" dirty="0"/>
              <a:t>	</a:t>
            </a:r>
            <a:r>
              <a:rPr lang="ru-RU" sz="2000" i="1" dirty="0"/>
              <a:t>2.  Функционального генеза:</a:t>
            </a:r>
            <a:br>
              <a:rPr lang="ru-RU" sz="2000" i="1" dirty="0"/>
            </a:br>
            <a:r>
              <a:rPr lang="ru-RU" sz="2000" dirty="0"/>
              <a:t>	    - педагогическая </a:t>
            </a:r>
            <a:r>
              <a:rPr lang="ru-RU" sz="2000" dirty="0" smtClean="0"/>
              <a:t>запущенность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	    - неправильная речь </a:t>
            </a:r>
            <a:r>
              <a:rPr lang="ru-RU" sz="2000" dirty="0" smtClean="0"/>
              <a:t>окружающих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	    - дидактогенный фактор (интеллект – норма, но не справляется со школьной программой – не соответствует индивидуальным особенностям ребенка, соматически ослабленные дети с </a:t>
            </a:r>
            <a:r>
              <a:rPr lang="ru-RU" sz="2000" dirty="0" smtClean="0"/>
              <a:t>ММД, СДВГ).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	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64517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459432"/>
            <a:ext cx="9144000" cy="1844675"/>
          </a:xfrm>
          <a:solidFill>
            <a:srgbClr val="99FF33"/>
          </a:solidFill>
        </p:spPr>
        <p:txBody>
          <a:bodyPr/>
          <a:lstStyle/>
          <a:p>
            <a:r>
              <a:rPr lang="ru-RU" dirty="0"/>
              <a:t>Формы дисграфии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67" y="1340768"/>
            <a:ext cx="9144000" cy="5517232"/>
          </a:xfrm>
          <a:solidFill>
            <a:srgbClr val="99FF33"/>
          </a:solidFill>
        </p:spPr>
        <p:txBody>
          <a:bodyPr/>
          <a:lstStyle/>
          <a:p>
            <a:pPr marL="609600" indent="-609600">
              <a:buFontTx/>
              <a:buNone/>
            </a:pPr>
            <a:endParaRPr lang="ru-RU" sz="2800" dirty="0"/>
          </a:p>
          <a:p>
            <a:pPr marL="609600" indent="-609600">
              <a:buFontTx/>
              <a:buNone/>
            </a:pPr>
            <a:r>
              <a:rPr lang="ru-RU" sz="2800" dirty="0" smtClean="0"/>
              <a:t>		Выделяют </a:t>
            </a:r>
            <a:r>
              <a:rPr lang="ru-RU" sz="2800" dirty="0"/>
              <a:t>пять форм дисграфии:</a:t>
            </a:r>
          </a:p>
          <a:p>
            <a:pPr marL="609600" indent="-609600">
              <a:buFontTx/>
              <a:buNone/>
            </a:pPr>
            <a:r>
              <a:rPr lang="ru-RU" sz="2800" dirty="0"/>
              <a:t>   </a:t>
            </a:r>
            <a:r>
              <a:rPr lang="ru-RU" sz="2800" dirty="0" smtClean="0"/>
              <a:t>	 	1</a:t>
            </a:r>
            <a:r>
              <a:rPr lang="ru-RU" sz="2800" dirty="0"/>
              <a:t>.   </a:t>
            </a:r>
            <a:r>
              <a:rPr lang="ru-RU" sz="2800" dirty="0" err="1"/>
              <a:t>Артикуляторно</a:t>
            </a:r>
            <a:r>
              <a:rPr lang="ru-RU" sz="2800" dirty="0"/>
              <a:t>-акустическая. </a:t>
            </a:r>
          </a:p>
          <a:p>
            <a:pPr marL="609600" indent="-609600">
              <a:buFontTx/>
              <a:buNone/>
            </a:pPr>
            <a:r>
              <a:rPr lang="ru-RU" sz="2800" dirty="0"/>
              <a:t>   </a:t>
            </a:r>
            <a:r>
              <a:rPr lang="ru-RU" sz="2800" dirty="0" smtClean="0"/>
              <a:t>	 	2</a:t>
            </a:r>
            <a:r>
              <a:rPr lang="ru-RU" sz="2800" dirty="0"/>
              <a:t>.  Акустическая дисграфия. </a:t>
            </a:r>
          </a:p>
          <a:p>
            <a:pPr marL="609600" indent="-609600">
              <a:buFontTx/>
              <a:buNone/>
            </a:pPr>
            <a:r>
              <a:rPr lang="ru-RU" sz="2800" dirty="0"/>
              <a:t>   </a:t>
            </a:r>
            <a:r>
              <a:rPr lang="ru-RU" sz="2800" dirty="0" smtClean="0"/>
              <a:t>	 	3</a:t>
            </a:r>
            <a:r>
              <a:rPr lang="ru-RU" sz="2800" dirty="0"/>
              <a:t>.  Дисграфия на почве нарушения языкового анализа и синтеза.</a:t>
            </a:r>
          </a:p>
          <a:p>
            <a:pPr marL="609600" indent="-609600">
              <a:buFontTx/>
              <a:buNone/>
            </a:pPr>
            <a:r>
              <a:rPr lang="ru-RU" sz="2800" dirty="0"/>
              <a:t>    </a:t>
            </a:r>
            <a:r>
              <a:rPr lang="ru-RU" sz="2800" dirty="0" smtClean="0"/>
              <a:t>		4</a:t>
            </a:r>
            <a:r>
              <a:rPr lang="ru-RU" sz="2800" dirty="0"/>
              <a:t>.  </a:t>
            </a:r>
            <a:r>
              <a:rPr lang="ru-RU" sz="2800" dirty="0" err="1"/>
              <a:t>Аграмматическая</a:t>
            </a:r>
            <a:r>
              <a:rPr lang="ru-RU" sz="2800" dirty="0"/>
              <a:t> дисграфия. </a:t>
            </a:r>
          </a:p>
          <a:p>
            <a:pPr marL="609600" indent="-609600">
              <a:buFontTx/>
              <a:buNone/>
            </a:pPr>
            <a:r>
              <a:rPr lang="ru-RU" sz="2800" dirty="0"/>
              <a:t>    </a:t>
            </a:r>
            <a:r>
              <a:rPr lang="ru-RU" sz="2800" dirty="0" smtClean="0"/>
              <a:t>		5</a:t>
            </a:r>
            <a:r>
              <a:rPr lang="ru-RU" sz="2800" dirty="0"/>
              <a:t>.  Оптическая дисграфия. </a:t>
            </a:r>
            <a:r>
              <a:rPr lang="ru-RU" sz="2800" dirty="0">
                <a:latin typeface="Times New Roman" pitchFamily="18" charset="0"/>
              </a:rPr>
              <a:t> </a:t>
            </a:r>
          </a:p>
          <a:p>
            <a:pPr marL="609600" indent="-609600"/>
            <a:endParaRPr lang="ru-RU" sz="280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235233"/>
            <a:ext cx="7920880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2400" b="1" i="1" dirty="0" smtClean="0">
                <a:latin typeface="Bookman Old Style" pitchFamily="18" charset="0"/>
                <a:cs typeface="Arial" charset="0"/>
              </a:rPr>
              <a:t>Обусловлена: </a:t>
            </a:r>
            <a:r>
              <a:rPr lang="ru-RU" sz="2400" dirty="0" smtClean="0">
                <a:latin typeface="Bookman Old Style" pitchFamily="18" charset="0"/>
                <a:cs typeface="Arial" charset="0"/>
              </a:rPr>
              <a:t>дефектным произношением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sz="2400" i="1" dirty="0" smtClean="0">
                <a:latin typeface="Bookman Old Style" pitchFamily="18" charset="0"/>
                <a:cs typeface="Arial" charset="0"/>
              </a:rPr>
              <a:t>Замена , пропуски букв соответствующие заменам и пропускам  звуков в произношении:</a:t>
            </a:r>
            <a:endParaRPr lang="en-US" sz="2400" i="1" dirty="0">
              <a:latin typeface="Bookman Old Style" pitchFamily="18" charset="0"/>
              <a:cs typeface="Arial" charset="0"/>
            </a:endParaRPr>
          </a:p>
          <a:p>
            <a:r>
              <a:rPr lang="ru-RU" sz="2400" i="1" dirty="0">
                <a:latin typeface="Calibri Light" pitchFamily="34" charset="0"/>
              </a:rPr>
              <a:t>1.Звонких и глухих согласных, включая их мягкие пары:</a:t>
            </a:r>
            <a:endParaRPr lang="ru-RU" sz="2400" dirty="0">
              <a:latin typeface="Calibri Light" pitchFamily="34" charset="0"/>
            </a:endParaRPr>
          </a:p>
          <a:p>
            <a:r>
              <a:rPr lang="ru-RU" sz="2400" i="1" dirty="0"/>
              <a:t>Гла</a:t>
            </a:r>
            <a:r>
              <a:rPr lang="ru-RU" sz="2400" i="1" dirty="0">
                <a:solidFill>
                  <a:schemeClr val="tx2">
                    <a:lumMod val="75000"/>
                  </a:schemeClr>
                </a:solidFill>
              </a:rPr>
              <a:t>с</a:t>
            </a:r>
            <a:r>
              <a:rPr lang="ru-RU" sz="2400" i="1" dirty="0"/>
              <a:t>а	      </a:t>
            </a:r>
            <a:r>
              <a:rPr lang="ru-RU" sz="2400" i="1" dirty="0">
                <a:solidFill>
                  <a:schemeClr val="tx2">
                    <a:lumMod val="75000"/>
                  </a:schemeClr>
                </a:solidFill>
              </a:rPr>
              <a:t>с</a:t>
            </a:r>
            <a:r>
              <a:rPr lang="ru-RU" sz="2400" i="1" dirty="0"/>
              <a:t>еленый	</a:t>
            </a:r>
            <a:r>
              <a:rPr lang="ru-RU" sz="2400" i="1" dirty="0" err="1"/>
              <a:t>шка</a:t>
            </a:r>
            <a:r>
              <a:rPr lang="ru-RU" sz="2400" i="1" dirty="0" err="1">
                <a:solidFill>
                  <a:schemeClr val="tx2">
                    <a:lumMod val="75000"/>
                  </a:schemeClr>
                </a:solidFill>
              </a:rPr>
              <a:t>в</a:t>
            </a:r>
            <a:r>
              <a:rPr lang="ru-RU" sz="2400" i="1" dirty="0" err="1"/>
              <a:t>ы</a:t>
            </a:r>
            <a:r>
              <a:rPr lang="ru-RU" sz="2400" i="1" dirty="0"/>
              <a:t>	</a:t>
            </a:r>
            <a:r>
              <a:rPr lang="ru-RU" sz="2400" i="1" dirty="0" err="1"/>
              <a:t>ко</a:t>
            </a:r>
            <a:r>
              <a:rPr lang="ru-RU" sz="2400" i="1" dirty="0" err="1">
                <a:solidFill>
                  <a:schemeClr val="tx2">
                    <a:lumMod val="75000"/>
                  </a:schemeClr>
                </a:solidFill>
              </a:rPr>
              <a:t>в</a:t>
            </a:r>
            <a:r>
              <a:rPr lang="ru-RU" sz="2400" i="1" dirty="0" err="1"/>
              <a:t>е</a:t>
            </a:r>
            <a:endParaRPr lang="ru-RU" sz="2400" i="1" dirty="0"/>
          </a:p>
          <a:p>
            <a:endParaRPr lang="ru-RU" sz="2400" i="1" dirty="0"/>
          </a:p>
          <a:p>
            <a:r>
              <a:rPr lang="ru-RU" sz="2400" i="1" dirty="0">
                <a:latin typeface="Calibri Light" pitchFamily="34" charset="0"/>
              </a:rPr>
              <a:t>2.Твердые и мягкие согласные, отражающихся в смешениях гласных букв (по вертикали) между собой: </a:t>
            </a:r>
            <a:r>
              <a:rPr lang="ru-RU" sz="2400" i="1" dirty="0"/>
              <a:t>  </a:t>
            </a:r>
            <a:r>
              <a:rPr lang="ru-RU" sz="2400" dirty="0" err="1"/>
              <a:t>кл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</a:rPr>
              <a:t>у</a:t>
            </a:r>
            <a:r>
              <a:rPr lang="ru-RU" sz="2400" dirty="0" err="1"/>
              <a:t>ч</a:t>
            </a:r>
            <a:r>
              <a:rPr lang="ru-RU" sz="2400" dirty="0"/>
              <a:t>	</a:t>
            </a:r>
            <a:r>
              <a:rPr lang="ru-RU" sz="2400" dirty="0" err="1"/>
              <a:t>пр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</a:rPr>
              <a:t>а</a:t>
            </a:r>
            <a:r>
              <a:rPr lang="ru-RU" sz="2400" dirty="0" err="1"/>
              <a:t>тки</a:t>
            </a:r>
            <a:r>
              <a:rPr lang="ru-RU" sz="2400" dirty="0"/>
              <a:t>	</a:t>
            </a:r>
            <a:r>
              <a:rPr lang="ru-RU" sz="2400" dirty="0" err="1"/>
              <a:t>в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</a:rPr>
              <a:t>и</a:t>
            </a:r>
            <a:r>
              <a:rPr lang="ru-RU" sz="2400" dirty="0" err="1"/>
              <a:t>сокие</a:t>
            </a:r>
            <a:r>
              <a:rPr lang="ru-RU" sz="2400" dirty="0"/>
              <a:t>	</a:t>
            </a:r>
            <a:r>
              <a:rPr lang="ru-RU" sz="2400" dirty="0" err="1"/>
              <a:t>с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</a:rPr>
              <a:t>я</a:t>
            </a:r>
            <a:r>
              <a:rPr lang="ru-RU" sz="2400" dirty="0" err="1"/>
              <a:t>лют</a:t>
            </a:r>
            <a:endParaRPr lang="ru-RU" sz="2400" dirty="0"/>
          </a:p>
          <a:p>
            <a:endParaRPr lang="ru-RU" sz="2400" dirty="0"/>
          </a:p>
          <a:p>
            <a:r>
              <a:rPr lang="ru-RU" sz="2400" dirty="0">
                <a:latin typeface="Calibri Light" pitchFamily="34" charset="0"/>
              </a:rPr>
              <a:t>3.Замена при произношение звуков:</a:t>
            </a:r>
          </a:p>
          <a:p>
            <a:r>
              <a:rPr lang="ru-RU" sz="2400" dirty="0"/>
              <a:t>Корова – </a:t>
            </a:r>
            <a:r>
              <a:rPr lang="ru-RU" sz="2400" dirty="0" err="1"/>
              <a:t>ко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</a:rPr>
              <a:t>йо</a:t>
            </a:r>
            <a:r>
              <a:rPr lang="ru-RU" sz="2400" dirty="0" err="1"/>
              <a:t>ва</a:t>
            </a:r>
            <a:r>
              <a:rPr lang="ru-RU" sz="2400" dirty="0"/>
              <a:t>, шуба - </a:t>
            </a:r>
            <a:r>
              <a:rPr lang="ru-RU" sz="2400" dirty="0" err="1">
                <a:solidFill>
                  <a:schemeClr val="tx2">
                    <a:lumMod val="75000"/>
                  </a:schemeClr>
                </a:solidFill>
              </a:rPr>
              <a:t>с</a:t>
            </a:r>
            <a:r>
              <a:rPr lang="ru-RU" sz="2400" dirty="0" err="1"/>
              <a:t>уба</a:t>
            </a:r>
            <a:endParaRPr lang="ru-RU" sz="2400" dirty="0"/>
          </a:p>
          <a:p>
            <a:pPr>
              <a:lnSpc>
                <a:spcPct val="90000"/>
              </a:lnSpc>
              <a:buFont typeface="Arial" charset="0"/>
              <a:buNone/>
            </a:pPr>
            <a:endParaRPr lang="ru-RU" sz="2400" i="1" dirty="0">
              <a:latin typeface="Bookman Old Style" pitchFamily="18" charset="0"/>
              <a:cs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54087"/>
            <a:ext cx="7200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err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Артикуляторно</a:t>
            </a:r>
            <a:r>
              <a:rPr lang="ru-RU" sz="32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-акустическая</a:t>
            </a:r>
          </a:p>
          <a:p>
            <a:pPr algn="ctr"/>
            <a:r>
              <a:rPr lang="ru-RU" sz="32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дисграфия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37254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332656"/>
            <a:ext cx="7128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Акустическая  дисграфия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838855"/>
            <a:ext cx="763284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Bookman Old Style" pitchFamily="18" charset="0"/>
                <a:cs typeface="Arial" charset="0"/>
              </a:rPr>
              <a:t>Обусловлена: </a:t>
            </a:r>
            <a:r>
              <a:rPr lang="ru-RU" sz="2400" dirty="0" smtClean="0">
                <a:latin typeface="Bookman Old Style" pitchFamily="18" charset="0"/>
                <a:cs typeface="Arial" charset="0"/>
              </a:rPr>
              <a:t>нарушением фонемного распознавания, несформированностью фонематических  дифференцировок.</a:t>
            </a:r>
          </a:p>
          <a:p>
            <a:r>
              <a:rPr lang="ru-RU" sz="2400" dirty="0" smtClean="0">
                <a:latin typeface="Bookman Old Style" pitchFamily="18" charset="0"/>
                <a:cs typeface="Arial" charset="0"/>
              </a:rPr>
              <a:t>(Звукопроизношение звуков не нарушено).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ru-RU" sz="2400" i="1" dirty="0" smtClean="0">
                <a:latin typeface="Bookman Old Style" pitchFamily="18" charset="0"/>
                <a:cs typeface="Arial" charset="0"/>
              </a:rPr>
              <a:t>звонкие </a:t>
            </a:r>
            <a:r>
              <a:rPr lang="ru-RU" sz="2400" i="1" dirty="0">
                <a:latin typeface="Bookman Old Style" pitchFamily="18" charset="0"/>
                <a:cs typeface="Arial" charset="0"/>
              </a:rPr>
              <a:t>- глухие (Б-П; В-Ф; Д-Т; Ж-Ш и т.д.),</a:t>
            </a:r>
          </a:p>
          <a:p>
            <a:pPr>
              <a:buFont typeface="Wingdings" pitchFamily="2" charset="2"/>
              <a:buChar char="§"/>
            </a:pPr>
            <a:r>
              <a:rPr lang="ru-RU" sz="2400" i="1" dirty="0">
                <a:latin typeface="Bookman Old Style" pitchFamily="18" charset="0"/>
                <a:cs typeface="Arial" charset="0"/>
              </a:rPr>
              <a:t>свистящие - шипящие (С-Ш; З-Ж и т.д.),</a:t>
            </a:r>
          </a:p>
          <a:p>
            <a:pPr>
              <a:buFont typeface="Wingdings" pitchFamily="2" charset="2"/>
              <a:buChar char="§"/>
            </a:pPr>
            <a:r>
              <a:rPr lang="ru-RU" sz="2400" i="1" dirty="0">
                <a:latin typeface="Bookman Old Style" pitchFamily="18" charset="0"/>
                <a:cs typeface="Arial" charset="0"/>
              </a:rPr>
              <a:t>аффрикаты и компоненты, входящие в их состав (Ч-Щ; Ч-ТЬ; Ц-Т; Ц-С и т.д.).</a:t>
            </a:r>
          </a:p>
          <a:p>
            <a:pPr>
              <a:buFont typeface="Wingdings" pitchFamily="2" charset="2"/>
              <a:buChar char="§"/>
            </a:pPr>
            <a:r>
              <a:rPr lang="ru-RU" sz="2400" i="1" dirty="0">
                <a:latin typeface="Bookman Old Style" pitchFamily="18" charset="0"/>
                <a:cs typeface="Arial" charset="0"/>
              </a:rPr>
              <a:t>неправильное обозначение мягкости согласных на письме: "</a:t>
            </a:r>
            <a:r>
              <a:rPr lang="ru-RU" sz="2400" i="1" dirty="0" err="1">
                <a:latin typeface="Bookman Old Style" pitchFamily="18" charset="0"/>
                <a:cs typeface="Arial" charset="0"/>
              </a:rPr>
              <a:t>пи</a:t>
            </a:r>
            <a:r>
              <a:rPr lang="ru-RU" sz="2400" i="1" dirty="0" err="1">
                <a:solidFill>
                  <a:schemeClr val="tx2"/>
                </a:solidFill>
                <a:latin typeface="Bookman Old Style" pitchFamily="18" charset="0"/>
                <a:cs typeface="Arial" charset="0"/>
              </a:rPr>
              <a:t>с</a:t>
            </a:r>
            <a:r>
              <a:rPr lang="ru-RU" sz="2400" i="1" dirty="0" err="1">
                <a:latin typeface="Bookman Old Style" pitchFamily="18" charset="0"/>
                <a:cs typeface="Arial" charset="0"/>
              </a:rPr>
              <a:t>мо</a:t>
            </a:r>
            <a:r>
              <a:rPr lang="ru-RU" sz="2400" i="1" dirty="0">
                <a:latin typeface="Bookman Old Style" pitchFamily="18" charset="0"/>
                <a:cs typeface="Arial" charset="0"/>
              </a:rPr>
              <a:t>", "</a:t>
            </a:r>
            <a:r>
              <a:rPr lang="ru-RU" sz="2400" i="1" dirty="0" err="1" smtClean="0">
                <a:latin typeface="Bookman Old Style" pitchFamily="18" charset="0"/>
                <a:cs typeface="Arial" charset="0"/>
              </a:rPr>
              <a:t>л</a:t>
            </a:r>
            <a:r>
              <a:rPr lang="ru-RU" sz="2400" i="1" dirty="0" err="1" smtClean="0">
                <a:solidFill>
                  <a:schemeClr val="tx2"/>
                </a:solidFill>
                <a:latin typeface="Bookman Old Style" pitchFamily="18" charset="0"/>
                <a:cs typeface="Arial" charset="0"/>
              </a:rPr>
              <a:t>у</a:t>
            </a:r>
            <a:r>
              <a:rPr lang="ru-RU" sz="2400" i="1" dirty="0" err="1" smtClean="0">
                <a:latin typeface="Bookman Old Style" pitchFamily="18" charset="0"/>
                <a:cs typeface="Arial" charset="0"/>
              </a:rPr>
              <a:t>бит</a:t>
            </a:r>
            <a:r>
              <a:rPr lang="ru-RU" sz="2400" i="1" dirty="0">
                <a:latin typeface="Bookman Old Style" pitchFamily="18" charset="0"/>
                <a:cs typeface="Arial" charset="0"/>
              </a:rPr>
              <a:t>", "</a:t>
            </a:r>
            <a:r>
              <a:rPr lang="ru-RU" sz="2400" i="1" dirty="0" err="1">
                <a:latin typeface="Bookman Old Style" pitchFamily="18" charset="0"/>
                <a:cs typeface="Arial" charset="0"/>
              </a:rPr>
              <a:t>бо</a:t>
            </a:r>
            <a:r>
              <a:rPr lang="ru-RU" sz="2400" i="1" dirty="0" err="1">
                <a:solidFill>
                  <a:schemeClr val="tx2"/>
                </a:solidFill>
                <a:latin typeface="Bookman Old Style" pitchFamily="18" charset="0"/>
                <a:cs typeface="Arial" charset="0"/>
              </a:rPr>
              <a:t>ль</a:t>
            </a:r>
            <a:r>
              <a:rPr lang="ru-RU" sz="2400" i="1" dirty="0" err="1">
                <a:latin typeface="Bookman Old Style" pitchFamily="18" charset="0"/>
                <a:cs typeface="Arial" charset="0"/>
              </a:rPr>
              <a:t>ит</a:t>
            </a:r>
            <a:r>
              <a:rPr lang="ru-RU" sz="2400" i="1" dirty="0">
                <a:latin typeface="Bookman Old Style" pitchFamily="18" charset="0"/>
                <a:cs typeface="Arial" charset="0"/>
              </a:rPr>
              <a:t>" и т.д</a:t>
            </a:r>
            <a:r>
              <a:rPr lang="ru-RU" sz="2400" i="1" dirty="0" smtClean="0">
                <a:latin typeface="Bookman Old Style" pitchFamily="18" charset="0"/>
                <a:cs typeface="Arial" charset="0"/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ru-RU" sz="2400" i="1" dirty="0" smtClean="0">
                <a:latin typeface="Bookman Old Style" pitchFamily="18" charset="0"/>
                <a:cs typeface="Arial" charset="0"/>
              </a:rPr>
              <a:t>Замены гласных (даже в сильной позиции), особенно схожих акустически или артикуляционно: у –о, ё – ю.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19490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1077</TotalTime>
  <Words>1118</Words>
  <Application>Microsoft Office PowerPoint</Application>
  <PresentationFormat>Экран (4:3)</PresentationFormat>
  <Paragraphs>124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Пастель</vt:lpstr>
      <vt:lpstr>ПРИЧИНЫ ВОЗНИКНОВЕНИЯ И ВИДЫ НАРУШЕНИЙ ПИСЬМА</vt:lpstr>
      <vt:lpstr>Дисграфия – частичное специфическое нарушение процесса письма, проявляющееся в стойких повторяющихся ошибках, обусловленных несформированностью психических функций, участвующих в процессе письма.</vt:lpstr>
      <vt:lpstr>«Письменная речь, как продукт развития культуры человечества предъявляет ребенку новые запросы, требует от него нового типа операций, до сих пор не имевших места в его психической деятельности»      Д.Б.Эльконин</vt:lpstr>
      <vt:lpstr>УСПЕШНОЕ ОВЛАДЕНИЕ ПРОЦЕССОМ ПИСЬМА 1. Развитая устная речь 2. Развитие восприятия и пространственных представлений 3. Развитая мелкая моторика 4. Владение абстрактными видами деятельности 5. В поведении сформированы: регуляция, саморегуляция, произвольность, мотивы, самоконтроль.</vt:lpstr>
      <vt:lpstr>ФАКТОРЫ, ВЛИЯЮЩИЕ НА ПРОЦЕСС ПИСЬМА: -Обогащенная письменной речью среда -Обогащенная устной речью среда -Приобретение интересного опыта -Добровольные пробы  в чтении -Добровольные эксперименты с письменной речью   </vt:lpstr>
      <vt:lpstr>2 группы факторов влияющих на развитие речевых и неречевых процессов:   1. Органического происхождения:      - неблагоприятные условия внутриутробного развития плода       - родовые травмы (асфиксия, травмы мозга)       - наследственность       - развитие до 3 лет: инфекционные заболевания, речевое развитие, моторное развитие, травмы черепа).  2.  Функционального генеза:      - педагогическая запущенность      - неправильная речь окружающих      - дидактогенный фактор (интеллект – норма, но не справляется со школьной программой – не соответствует индивидуальным особенностям ребенка, соматически ослабленные дети с ММД, СДВГ).   </vt:lpstr>
      <vt:lpstr>Формы дисграфии</vt:lpstr>
      <vt:lpstr>Презентация PowerPoint</vt:lpstr>
      <vt:lpstr>Презентация PowerPoint</vt:lpstr>
      <vt:lpstr>Презентация PowerPoint</vt:lpstr>
      <vt:lpstr>Аграмматическая дисграфия </vt:lpstr>
      <vt:lpstr>Презентация PowerPoint</vt:lpstr>
      <vt:lpstr>Ошибки, обусловленные несформированностью фонематических процессов и слухового внимания:</vt:lpstr>
      <vt:lpstr>Презентация PowerPoint</vt:lpstr>
      <vt:lpstr>Презентация PowerPoint</vt:lpstr>
      <vt:lpstr>Ошибки, обусловленные несформированностью лексико-грамматической стороны речи</vt:lpstr>
      <vt:lpstr>   </vt:lpstr>
      <vt:lpstr>Хитрости в выборе канцелярских принадлежностей</vt:lpstr>
      <vt:lpstr>Упражнения, которые помогут в преодолении дисграфии</vt:lpstr>
      <vt:lpstr>Упражнение "Пишем вслух" </vt:lpstr>
      <vt:lpstr> Упражнение "Вглядись и разберись"</vt:lpstr>
      <vt:lpstr>Упражнение  «Пропущенные буквы»</vt:lpstr>
      <vt:lpstr>   Упражнение «Лабиринты»</vt:lpstr>
      <vt:lpstr>Чего нельзя делать?</vt:lpstr>
      <vt:lpstr>Спасибо за внимание!</vt:lpstr>
    </vt:vector>
  </TitlesOfParts>
  <Company>Дом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</dc:title>
  <dc:creator>Лиля</dc:creator>
  <cp:lastModifiedBy>1</cp:lastModifiedBy>
  <cp:revision>39</cp:revision>
  <dcterms:created xsi:type="dcterms:W3CDTF">2009-02-06T15:21:52Z</dcterms:created>
  <dcterms:modified xsi:type="dcterms:W3CDTF">2017-11-14T15:45:54Z</dcterms:modified>
</cp:coreProperties>
</file>