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81" r:id="rId3"/>
    <p:sldId id="258" r:id="rId4"/>
    <p:sldId id="283" r:id="rId5"/>
    <p:sldId id="278" r:id="rId6"/>
    <p:sldId id="280" r:id="rId7"/>
    <p:sldId id="282" r:id="rId8"/>
    <p:sldId id="276" r:id="rId9"/>
    <p:sldId id="279" r:id="rId10"/>
    <p:sldId id="277" r:id="rId11"/>
    <p:sldId id="284" r:id="rId12"/>
    <p:sldId id="265" r:id="rId13"/>
    <p:sldId id="266" r:id="rId14"/>
    <p:sldId id="267" r:id="rId15"/>
    <p:sldId id="286" r:id="rId16"/>
    <p:sldId id="269" r:id="rId17"/>
    <p:sldId id="271" r:id="rId18"/>
    <p:sldId id="285" r:id="rId19"/>
    <p:sldId id="289" r:id="rId20"/>
    <p:sldId id="294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70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737" autoAdjust="0"/>
    <p:restoredTop sz="94660"/>
  </p:normalViewPr>
  <p:slideViewPr>
    <p:cSldViewPr>
      <p:cViewPr varScale="1">
        <p:scale>
          <a:sx n="103" d="100"/>
          <a:sy n="103" d="100"/>
        </p:scale>
        <p:origin x="-24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65000">
              <a:schemeClr val="accent1">
                <a:tint val="44500"/>
                <a:satMod val="160000"/>
                <a:lumMod val="47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48932"/>
            <a:ext cx="7772400" cy="2520280"/>
          </a:xfrm>
          <a:solidFill>
            <a:srgbClr val="FFFF00"/>
          </a:solidFill>
          <a:ln>
            <a:solidFill>
              <a:schemeClr val="accent1"/>
            </a:solidFill>
          </a:ln>
          <a:scene3d>
            <a:camera prst="isometricOffAxis2Left"/>
            <a:lightRig rig="threePt" dir="t"/>
          </a:scene3d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За все, чему ты нас учила, спасибо, азбука, тебе!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2" y="3857628"/>
            <a:ext cx="4714908" cy="1143008"/>
          </a:xfrm>
        </p:spPr>
        <p:txBody>
          <a:bodyPr>
            <a:noAutofit/>
          </a:bodyPr>
          <a:lstStyle/>
          <a:p>
            <a:pPr algn="l"/>
            <a:r>
              <a:rPr lang="ru-RU" sz="1800" b="1" dirty="0" smtClean="0">
                <a:solidFill>
                  <a:schemeClr val="tx1"/>
                </a:solidFill>
              </a:rPr>
              <a:t>Подготовила учитель начальных классов </a:t>
            </a:r>
          </a:p>
          <a:p>
            <a:pPr algn="l"/>
            <a:r>
              <a:rPr lang="ru-RU" sz="1800" b="1" dirty="0" smtClean="0">
                <a:solidFill>
                  <a:schemeClr val="tx1"/>
                </a:solidFill>
              </a:rPr>
              <a:t>МБОУ «</a:t>
            </a:r>
            <a:r>
              <a:rPr lang="ru-RU" sz="1800" b="1" dirty="0" err="1" smtClean="0">
                <a:solidFill>
                  <a:schemeClr val="tx1"/>
                </a:solidFill>
              </a:rPr>
              <a:t>Щеколдинская</a:t>
            </a:r>
            <a:r>
              <a:rPr lang="ru-RU" sz="1800" b="1" dirty="0" smtClean="0">
                <a:solidFill>
                  <a:schemeClr val="tx1"/>
                </a:solidFill>
              </a:rPr>
              <a:t> СОШ» </a:t>
            </a:r>
          </a:p>
          <a:p>
            <a:pPr algn="l"/>
            <a:r>
              <a:rPr lang="ru-RU" sz="1800" b="1" dirty="0" smtClean="0">
                <a:solidFill>
                  <a:schemeClr val="tx1"/>
                </a:solidFill>
              </a:rPr>
              <a:t>Лебедева Светлана Георгиевна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12290" name="Picture 2" descr="E:\азбука\_2003_~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619" y="2996952"/>
            <a:ext cx="3118225" cy="3600400"/>
          </a:xfrm>
          <a:prstGeom prst="rect">
            <a:avLst/>
          </a:prstGeom>
          <a:noFill/>
        </p:spPr>
      </p:pic>
      <p:pic>
        <p:nvPicPr>
          <p:cNvPr id="1026" name="Picture 2" descr="G:\картинки\0_cd27c_a14e2cbb_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964" y="4857760"/>
            <a:ext cx="1814440" cy="16491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азбука\0026-026-Aposto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34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19000"/>
            <a:ext cx="9354375" cy="6912768"/>
          </a:xfrm>
          <a:prstGeom prst="rect">
            <a:avLst/>
          </a:prstGeom>
          <a:gradFill>
            <a:gsLst>
              <a:gs pos="5000">
                <a:schemeClr val="accent1">
                  <a:tint val="66000"/>
                  <a:satMod val="160000"/>
                </a:schemeClr>
              </a:gs>
              <a:gs pos="65000">
                <a:schemeClr val="accent1">
                  <a:tint val="44500"/>
                  <a:satMod val="160000"/>
                  <a:lumMod val="47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</a:gradFill>
          <a:scene3d>
            <a:camera prst="orthographicFront"/>
            <a:lightRig rig="threePt" dir="t"/>
          </a:scene3d>
          <a:sp3d>
            <a:extrusionClr>
              <a:schemeClr val="accent4">
                <a:lumMod val="75000"/>
              </a:schemeClr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E:\Пос.Зв.-карт\69050751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340768"/>
            <a:ext cx="7061770" cy="460851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836712"/>
            <a:ext cx="77768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3600" dirty="0" smtClean="0">
                <a:solidFill>
                  <a:schemeClr val="accent5"/>
                </a:solidFill>
              </a:rPr>
              <a:t>Чего больше в русском языке:</a:t>
            </a:r>
          </a:p>
          <a:p>
            <a:pPr>
              <a:buNone/>
            </a:pPr>
            <a:r>
              <a:rPr lang="ru-RU" sz="3600" dirty="0" smtClean="0">
                <a:solidFill>
                  <a:schemeClr val="accent5"/>
                </a:solidFill>
              </a:rPr>
              <a:t>			звуков или букв?</a:t>
            </a:r>
          </a:p>
          <a:p>
            <a:pPr>
              <a:buNone/>
            </a:pPr>
            <a:endParaRPr lang="ru-RU" sz="3600" dirty="0" smtClean="0"/>
          </a:p>
          <a:p>
            <a:pPr algn="just">
              <a:buNone/>
            </a:pPr>
            <a:r>
              <a:rPr lang="ru-RU" sz="3600" dirty="0" smtClean="0"/>
              <a:t>	</a:t>
            </a:r>
            <a:r>
              <a:rPr lang="ru-RU" sz="3600" dirty="0" smtClean="0">
                <a:solidFill>
                  <a:srgbClr val="FF0000"/>
                </a:solidFill>
              </a:rPr>
              <a:t>Звуков – 42</a:t>
            </a:r>
          </a:p>
          <a:p>
            <a:pPr algn="just"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					 Букв – 33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200" dirty="0" smtClean="0">
                <a:solidFill>
                  <a:srgbClr val="7030A0"/>
                </a:solidFill>
              </a:rPr>
              <a:t>Разделите буквы русского языка на три группы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10242" name="Picture 2" descr="E:\азбука\avg_2_18_en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8280920" cy="475252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600" decel="100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Гласные</a:t>
            </a:r>
            <a:r>
              <a:rPr lang="ru-RU" sz="3200" dirty="0" smtClean="0"/>
              <a:t> </a:t>
            </a:r>
            <a:r>
              <a:rPr lang="ru-RU" sz="3200" dirty="0" smtClean="0">
                <a:solidFill>
                  <a:srgbClr val="7030A0"/>
                </a:solidFill>
              </a:rPr>
              <a:t>тянутся в песенке звонкой,</a:t>
            </a:r>
          </a:p>
          <a:p>
            <a:pPr>
              <a:buNone/>
            </a:pPr>
            <a:endParaRPr lang="ru-RU" sz="32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3200" dirty="0" smtClean="0">
                <a:solidFill>
                  <a:srgbClr val="7030A0"/>
                </a:solidFill>
              </a:rPr>
              <a:t>Могут заплакать и закричать,</a:t>
            </a:r>
          </a:p>
          <a:p>
            <a:pPr>
              <a:buNone/>
            </a:pPr>
            <a:endParaRPr lang="ru-RU" sz="32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3200" dirty="0" smtClean="0">
                <a:solidFill>
                  <a:srgbClr val="7030A0"/>
                </a:solidFill>
              </a:rPr>
              <a:t>Могут в кроватке баюкать ребёнка, </a:t>
            </a:r>
          </a:p>
          <a:p>
            <a:pPr>
              <a:buNone/>
            </a:pPr>
            <a:endParaRPr lang="ru-RU" sz="32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3200" dirty="0" smtClean="0">
                <a:solidFill>
                  <a:srgbClr val="7030A0"/>
                </a:solidFill>
              </a:rPr>
              <a:t>Но не желают свистеть и ворчать.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14339" name="Picture 3" descr="E:\Пос.Зв.-карт\62153376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149080"/>
            <a:ext cx="6624736" cy="18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>
                <a:solidFill>
                  <a:srgbClr val="FFFF00"/>
                </a:solidFill>
              </a:rPr>
              <a:t>Попробуйте из данных букв составить слова:</a:t>
            </a:r>
          </a:p>
          <a:p>
            <a:pPr algn="just">
              <a:buNone/>
            </a:pPr>
            <a:endParaRPr lang="ru-RU" sz="32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3600" dirty="0" smtClean="0">
                <a:solidFill>
                  <a:srgbClr val="C00000"/>
                </a:solidFill>
              </a:rPr>
              <a:t>	</a:t>
            </a:r>
            <a:r>
              <a:rPr lang="ru-RU" sz="6000" b="1" dirty="0" smtClean="0">
                <a:solidFill>
                  <a:srgbClr val="C00000"/>
                </a:solidFill>
              </a:rPr>
              <a:t>А		О		И		У</a:t>
            </a:r>
            <a:r>
              <a:rPr lang="ru-RU" sz="6000" dirty="0" smtClean="0">
                <a:solidFill>
                  <a:srgbClr val="C00000"/>
                </a:solidFill>
              </a:rPr>
              <a:t>	</a:t>
            </a:r>
            <a:endParaRPr lang="ru-RU" sz="6000" dirty="0">
              <a:solidFill>
                <a:srgbClr val="C00000"/>
              </a:solidFill>
            </a:endParaRPr>
          </a:p>
        </p:txBody>
      </p:sp>
      <p:pic>
        <p:nvPicPr>
          <p:cNvPr id="7" name="Picture 3" descr="E:\Пос.Зв.-карт\zvonok2_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220370">
            <a:off x="2524494" y="3791609"/>
            <a:ext cx="1368153" cy="1224136"/>
          </a:xfrm>
          <a:prstGeom prst="rect">
            <a:avLst/>
          </a:prstGeom>
          <a:noFill/>
        </p:spPr>
      </p:pic>
      <p:pic>
        <p:nvPicPr>
          <p:cNvPr id="8" name="Picture 3" descr="E:\Пос.Зв.-карт\zvonok2_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220370">
            <a:off x="7205013" y="2999520"/>
            <a:ext cx="1368153" cy="1224136"/>
          </a:xfrm>
          <a:prstGeom prst="rect">
            <a:avLst/>
          </a:prstGeom>
          <a:noFill/>
        </p:spPr>
      </p:pic>
      <p:pic>
        <p:nvPicPr>
          <p:cNvPr id="9" name="Picture 3" descr="E:\Пос.Зв.-карт\zvonok2_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220370">
            <a:off x="5188790" y="4511687"/>
            <a:ext cx="1368153" cy="1224136"/>
          </a:xfrm>
          <a:prstGeom prst="rect">
            <a:avLst/>
          </a:prstGeom>
          <a:noFill/>
        </p:spPr>
      </p:pic>
      <p:pic>
        <p:nvPicPr>
          <p:cNvPr id="10" name="Picture 3" descr="E:\Пос.Зв.-карт\zvonok2_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220370">
            <a:off x="436261" y="4655703"/>
            <a:ext cx="1368153" cy="1224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Пос.Зв.-карт\7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260648"/>
            <a:ext cx="8424936" cy="612068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692696"/>
            <a:ext cx="78488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  <a:t>А согласные… согласны </a:t>
            </a:r>
          </a:p>
          <a:p>
            <a:pPr algn="ctr">
              <a:buNone/>
            </a:pPr>
            <a:endParaRPr lang="ru-RU" sz="36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  <a:t>Шелестеть, шептать, скрипеть,</a:t>
            </a:r>
          </a:p>
          <a:p>
            <a:pPr algn="ctr">
              <a:buNone/>
            </a:pPr>
            <a:endParaRPr lang="ru-RU" sz="36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  <a:t>Даже фыркать и шипеть,</a:t>
            </a:r>
          </a:p>
          <a:p>
            <a:pPr algn="ctr">
              <a:buNone/>
            </a:pPr>
            <a:endParaRPr lang="ru-RU" sz="36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  <a:t>Но не хочется им петь.</a:t>
            </a:r>
            <a:endParaRPr lang="ru-RU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00"/>
                            </p:stCondLst>
                            <p:childTnLst>
                              <p:par>
                                <p:cTn id="11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400"/>
                            </p:stCondLst>
                            <p:childTnLst>
                              <p:par>
                                <p:cTn id="17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200"/>
                            </p:stCondLst>
                            <p:childTnLst>
                              <p:par>
                                <p:cTn id="23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ru-RU" sz="4000" dirty="0" smtClean="0"/>
          </a:p>
          <a:p>
            <a:pPr algn="just">
              <a:buNone/>
            </a:pPr>
            <a:r>
              <a:rPr lang="ru-RU" sz="4000" dirty="0" smtClean="0">
                <a:solidFill>
                  <a:srgbClr val="7030A0"/>
                </a:solidFill>
              </a:rPr>
              <a:t>Ф И З К У Л Ь Т М И Н У Т К А</a:t>
            </a:r>
          </a:p>
          <a:p>
            <a:pPr algn="just">
              <a:buNone/>
            </a:pPr>
            <a:endParaRPr lang="ru-RU" sz="4000" dirty="0" smtClean="0"/>
          </a:p>
          <a:p>
            <a:pPr algn="just">
              <a:buNone/>
            </a:pPr>
            <a:r>
              <a:rPr lang="ru-RU" dirty="0" smtClean="0">
                <a:solidFill>
                  <a:srgbClr val="C00000"/>
                </a:solidFill>
              </a:rPr>
              <a:t>   Гласный				</a:t>
            </a:r>
            <a:r>
              <a:rPr lang="ru-RU" dirty="0" smtClean="0">
                <a:solidFill>
                  <a:schemeClr val="accent5"/>
                </a:solidFill>
              </a:rPr>
              <a:t>Согласный</a:t>
            </a:r>
            <a:endParaRPr lang="ru-RU" dirty="0">
              <a:solidFill>
                <a:schemeClr val="accent5"/>
              </a:solidFill>
            </a:endParaRPr>
          </a:p>
        </p:txBody>
      </p:sp>
      <p:pic>
        <p:nvPicPr>
          <p:cNvPr id="3074" name="Picture 2" descr="E:\азбука\1250541219_ch000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140968"/>
            <a:ext cx="3672408" cy="3103621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3075" name="Picture 3" descr="E:\азбука\prisedan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140968"/>
            <a:ext cx="3888432" cy="3055843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rgbClr val="007033"/>
                </a:solidFill>
              </a:rPr>
              <a:t>К о </a:t>
            </a:r>
            <a:r>
              <a:rPr lang="ru-RU" sz="4000" b="1" dirty="0" err="1" smtClean="0">
                <a:solidFill>
                  <a:srgbClr val="007033"/>
                </a:solidFill>
              </a:rPr>
              <a:t>н</a:t>
            </a:r>
            <a:r>
              <a:rPr lang="ru-RU" sz="4000" b="1" dirty="0" smtClean="0">
                <a:solidFill>
                  <a:srgbClr val="007033"/>
                </a:solidFill>
              </a:rPr>
              <a:t> к у </a:t>
            </a:r>
            <a:r>
              <a:rPr lang="ru-RU" sz="4000" b="1" dirty="0" err="1" smtClean="0">
                <a:solidFill>
                  <a:srgbClr val="007033"/>
                </a:solidFill>
              </a:rPr>
              <a:t>р</a:t>
            </a:r>
            <a:r>
              <a:rPr lang="ru-RU" sz="4000" b="1" dirty="0" smtClean="0">
                <a:solidFill>
                  <a:srgbClr val="007033"/>
                </a:solidFill>
              </a:rPr>
              <a:t> с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00B050"/>
                </a:solidFill>
              </a:rPr>
              <a:t>на самое длинное слово</a:t>
            </a:r>
          </a:p>
          <a:p>
            <a:pPr algn="ctr">
              <a:buNone/>
            </a:pPr>
            <a:endParaRPr lang="ru-RU" sz="3200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sz="3200" b="1" dirty="0" smtClean="0">
              <a:solidFill>
                <a:srgbClr val="00B050"/>
              </a:solidFill>
            </a:endParaRPr>
          </a:p>
          <a:p>
            <a:pPr algn="just">
              <a:buNone/>
            </a:pPr>
            <a:r>
              <a:rPr lang="ru-RU" sz="3200" b="1" dirty="0" smtClean="0">
                <a:solidFill>
                  <a:srgbClr val="00B050"/>
                </a:solidFill>
              </a:rPr>
              <a:t>		</a:t>
            </a:r>
            <a:r>
              <a:rPr lang="ru-RU" sz="5800" b="1" dirty="0" smtClean="0">
                <a:solidFill>
                  <a:srgbClr val="0070C0"/>
                </a:solidFill>
              </a:rPr>
              <a:t>К 	О	Л	У	М	А	Н</a:t>
            </a:r>
          </a:p>
          <a:p>
            <a:pPr algn="ctr">
              <a:buNone/>
            </a:pPr>
            <a:endParaRPr lang="ru-RU" sz="3200" b="1" dirty="0" smtClean="0">
              <a:solidFill>
                <a:srgbClr val="00B050"/>
              </a:solidFill>
            </a:endParaRPr>
          </a:p>
          <a:p>
            <a:pPr algn="just">
              <a:buNone/>
            </a:pPr>
            <a:endParaRPr lang="ru-RU" sz="3200" b="1" dirty="0" smtClean="0">
              <a:solidFill>
                <a:srgbClr val="00B050"/>
              </a:solidFill>
            </a:endParaRPr>
          </a:p>
          <a:p>
            <a:pPr algn="just">
              <a:buNone/>
            </a:pPr>
            <a:r>
              <a:rPr lang="ru-RU" sz="3200" b="1" dirty="0" smtClean="0">
                <a:solidFill>
                  <a:srgbClr val="00B050"/>
                </a:solidFill>
              </a:rPr>
              <a:t>		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18435" name="Picture 3" descr="E:\Пос.Зв.-карт\0017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3861048"/>
            <a:ext cx="5117554" cy="21653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Пос.Зв.-карт\0_5417_ad9bad30_XL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91680" y="260648"/>
            <a:ext cx="66967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dirty="0" smtClean="0">
                <a:solidFill>
                  <a:schemeClr val="accent3"/>
                </a:solidFill>
              </a:rPr>
              <a:t>Учебник закрывается,</a:t>
            </a:r>
          </a:p>
          <a:p>
            <a:pPr>
              <a:buNone/>
            </a:pPr>
            <a:endParaRPr lang="ru-RU" sz="3200" dirty="0" smtClean="0">
              <a:solidFill>
                <a:schemeClr val="accent3"/>
              </a:solidFill>
            </a:endParaRPr>
          </a:p>
          <a:p>
            <a:pPr>
              <a:buNone/>
            </a:pPr>
            <a:r>
              <a:rPr lang="ru-RU" sz="3200" dirty="0" smtClean="0">
                <a:solidFill>
                  <a:schemeClr val="accent3"/>
                </a:solidFill>
              </a:rPr>
              <a:t>Пора с ним распроститься…</a:t>
            </a:r>
          </a:p>
          <a:p>
            <a:pPr>
              <a:buNone/>
            </a:pPr>
            <a:endParaRPr lang="ru-RU" sz="3200" dirty="0" smtClean="0">
              <a:solidFill>
                <a:schemeClr val="accent3"/>
              </a:solidFill>
            </a:endParaRPr>
          </a:p>
          <a:p>
            <a:pPr>
              <a:buNone/>
            </a:pPr>
            <a:r>
              <a:rPr lang="ru-RU" sz="3200" dirty="0" smtClean="0">
                <a:solidFill>
                  <a:schemeClr val="accent3"/>
                </a:solidFill>
              </a:rPr>
              <a:t>Он верным другом был для нас…</a:t>
            </a:r>
          </a:p>
          <a:p>
            <a:pPr>
              <a:buNone/>
            </a:pPr>
            <a:endParaRPr lang="ru-RU" sz="3200" dirty="0" smtClean="0">
              <a:solidFill>
                <a:schemeClr val="accent3"/>
              </a:solidFill>
            </a:endParaRPr>
          </a:p>
          <a:p>
            <a:pPr>
              <a:buNone/>
            </a:pPr>
            <a:r>
              <a:rPr lang="ru-RU" sz="3200" dirty="0" smtClean="0">
                <a:solidFill>
                  <a:schemeClr val="accent3"/>
                </a:solidFill>
              </a:rPr>
              <a:t>И теперь без передышки </a:t>
            </a:r>
          </a:p>
          <a:p>
            <a:pPr>
              <a:buNone/>
            </a:pPr>
            <a:endParaRPr lang="ru-RU" sz="3200" dirty="0" smtClean="0">
              <a:solidFill>
                <a:schemeClr val="accent3"/>
              </a:solidFill>
            </a:endParaRPr>
          </a:p>
          <a:p>
            <a:pPr>
              <a:buNone/>
            </a:pPr>
            <a:r>
              <a:rPr lang="ru-RU" sz="3200" dirty="0" smtClean="0">
                <a:solidFill>
                  <a:schemeClr val="accent3"/>
                </a:solidFill>
              </a:rPr>
              <a:t>Мы прочтем любые книжки! </a:t>
            </a:r>
            <a:endParaRPr lang="ru-RU" sz="32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Пос.Зв.-карт\маме\0_41010_dc021aed_orig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8352928" cy="604867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980728"/>
            <a:ext cx="75608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</a:rPr>
              <a:t>Сегодня праздник необычный:</a:t>
            </a:r>
          </a:p>
          <a:p>
            <a:pPr>
              <a:buNone/>
            </a:pPr>
            <a:endParaRPr lang="ru-RU" sz="32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</a:rPr>
              <a:t>Спасибо, азбука, тебе.</a:t>
            </a:r>
          </a:p>
          <a:p>
            <a:pPr>
              <a:buNone/>
            </a:pPr>
            <a:endParaRPr lang="ru-RU" sz="32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</a:rPr>
              <a:t>Ты столько знаний подарила,</a:t>
            </a:r>
          </a:p>
          <a:p>
            <a:pPr>
              <a:buNone/>
            </a:pPr>
            <a:endParaRPr lang="ru-RU" sz="32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</a:rPr>
              <a:t>Мы будем помнить о тебе!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Пос.Зв.-карт\12980164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0" y="95250"/>
            <a:ext cx="8890000" cy="6667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27584" y="620688"/>
            <a:ext cx="74888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4000" i="1" dirty="0" smtClean="0">
                <a:solidFill>
                  <a:schemeClr val="accent4"/>
                </a:solidFill>
              </a:rPr>
              <a:t>За окном снежинки вьются,</a:t>
            </a:r>
          </a:p>
          <a:p>
            <a:pPr>
              <a:buNone/>
            </a:pPr>
            <a:r>
              <a:rPr lang="ru-RU" sz="4000" i="1" dirty="0" smtClean="0">
                <a:solidFill>
                  <a:schemeClr val="accent4"/>
                </a:solidFill>
              </a:rPr>
              <a:t>День приветливый такой.</a:t>
            </a:r>
          </a:p>
          <a:p>
            <a:pPr>
              <a:buNone/>
            </a:pPr>
            <a:r>
              <a:rPr lang="ru-RU" sz="4000" i="1" dirty="0" smtClean="0">
                <a:solidFill>
                  <a:schemeClr val="accent4"/>
                </a:solidFill>
              </a:rPr>
              <a:t>Нынче праздник в первом классе:</a:t>
            </a:r>
          </a:p>
          <a:p>
            <a:pPr>
              <a:buNone/>
            </a:pPr>
            <a:r>
              <a:rPr lang="ru-RU" sz="4000" i="1" dirty="0" smtClean="0">
                <a:solidFill>
                  <a:schemeClr val="accent4"/>
                </a:solidFill>
              </a:rPr>
              <a:t>День прощанья с азбукой!</a:t>
            </a:r>
            <a:endParaRPr lang="ru-RU" sz="4000" i="1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Пос.Зв.-карт\103c3cc918f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8064896" cy="59046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E:\азбука\0_726ac_644f9402_L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7992888" cy="5616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Почему наш учебник назван азбукой?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2" descr="E:\азбука\1054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7983702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Пос.Зв.-карт\nebo 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8136904" cy="583264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27584" y="908720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</a:rPr>
              <a:t>Что мы делаем с помощью букв?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63688" y="19168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Буквы мы пишем и читаем.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616" y="3140968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</a:rPr>
              <a:t>Как мы воспринимаем звуки?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616" y="4221088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Звуки мы слышим, произносим.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Пос.Зв.-карт\маме\White_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548680"/>
            <a:ext cx="7315200" cy="5486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15616" y="764704"/>
            <a:ext cx="66967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Вдоль картинок мы шагали,</a:t>
            </a:r>
          </a:p>
          <a:p>
            <a:pPr>
              <a:buNone/>
            </a:pPr>
            <a:endParaRPr lang="ru-RU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По ступенькам-строчкам шли.</a:t>
            </a:r>
          </a:p>
          <a:p>
            <a:pPr>
              <a:buNone/>
            </a:pPr>
            <a:endParaRPr lang="ru-RU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Ах, как много мы узнали,</a:t>
            </a:r>
          </a:p>
          <a:p>
            <a:pPr>
              <a:buNone/>
            </a:pPr>
            <a:endParaRPr lang="ru-RU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Ах, как много мы прошли!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Пос.Зв.-карт\3892652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8208912" cy="583264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88096" y="1349152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980728"/>
            <a:ext cx="7200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3600" dirty="0" smtClean="0">
                <a:solidFill>
                  <a:schemeClr val="accent6"/>
                </a:solidFill>
              </a:rPr>
              <a:t>Среди ярких толстых книжек</a:t>
            </a:r>
          </a:p>
          <a:p>
            <a:pPr>
              <a:buNone/>
            </a:pPr>
            <a:endParaRPr lang="ru-RU" sz="3600" dirty="0" smtClean="0">
              <a:solidFill>
                <a:schemeClr val="accent6"/>
              </a:solidFill>
            </a:endParaRPr>
          </a:p>
          <a:p>
            <a:pPr>
              <a:buNone/>
            </a:pPr>
            <a:r>
              <a:rPr lang="ru-RU" sz="3600" dirty="0" smtClean="0">
                <a:solidFill>
                  <a:schemeClr val="accent6"/>
                </a:solidFill>
              </a:rPr>
              <a:t>Неприметна и скромна,</a:t>
            </a:r>
          </a:p>
          <a:p>
            <a:pPr>
              <a:buNone/>
            </a:pPr>
            <a:r>
              <a:rPr lang="ru-RU" sz="3600" dirty="0" smtClean="0">
                <a:solidFill>
                  <a:schemeClr val="accent6"/>
                </a:solidFill>
              </a:rPr>
              <a:t> </a:t>
            </a:r>
          </a:p>
          <a:p>
            <a:pPr>
              <a:buNone/>
            </a:pPr>
            <a:r>
              <a:rPr lang="ru-RU" sz="3600" dirty="0" smtClean="0">
                <a:solidFill>
                  <a:schemeClr val="accent6"/>
                </a:solidFill>
              </a:rPr>
              <a:t>Но зато читать - в полгода!-</a:t>
            </a:r>
          </a:p>
          <a:p>
            <a:pPr>
              <a:buNone/>
            </a:pPr>
            <a:endParaRPr lang="ru-RU" sz="3600" dirty="0" smtClean="0">
              <a:solidFill>
                <a:schemeClr val="accent6"/>
              </a:solidFill>
            </a:endParaRPr>
          </a:p>
          <a:p>
            <a:pPr>
              <a:buNone/>
            </a:pPr>
            <a:r>
              <a:rPr lang="ru-RU" sz="3600" dirty="0" smtClean="0">
                <a:solidFill>
                  <a:schemeClr val="accent6"/>
                </a:solidFill>
              </a:rPr>
              <a:t>Научила нас она!</a:t>
            </a:r>
            <a:endParaRPr lang="ru-RU" sz="36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Пос.Зв.-карт\file.php_id=14630360008632d76c999f3d0d62a2dd43627e49c7.jpg&amp;cp=a8697d26b36bbfecec1ab4d288b6985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640960" cy="626469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27584" y="836712"/>
            <a:ext cx="727280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800" i="1" dirty="0" smtClean="0">
                <a:solidFill>
                  <a:schemeClr val="accent3">
                    <a:lumMod val="75000"/>
                  </a:schemeClr>
                </a:solidFill>
              </a:rPr>
              <a:t>Азбука</a:t>
            </a:r>
            <a:r>
              <a:rPr lang="ru-RU" sz="2800" i="1" dirty="0" smtClean="0"/>
              <a:t> научила нас читать,</a:t>
            </a:r>
          </a:p>
          <a:p>
            <a:pPr>
              <a:buNone/>
            </a:pPr>
            <a:r>
              <a:rPr lang="ru-RU" sz="2800" dirty="0" smtClean="0"/>
              <a:t>  </a:t>
            </a:r>
            <a:r>
              <a:rPr lang="ru-RU" sz="2800" i="1" dirty="0" smtClean="0"/>
              <a:t>познакомила с русским алфавитом, с первоучителями словенскими Кириллом и </a:t>
            </a:r>
            <a:r>
              <a:rPr lang="ru-RU" sz="2800" i="1" dirty="0" err="1" smtClean="0"/>
              <a:t>Мефодием</a:t>
            </a:r>
            <a:r>
              <a:rPr lang="ru-RU" sz="2800" i="1" dirty="0" smtClean="0"/>
              <a:t>, с первопечатником-Иваном Федоровым.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accent3">
                    <a:lumMod val="75000"/>
                  </a:schemeClr>
                </a:solidFill>
              </a:rPr>
              <a:t>Азбука</a:t>
            </a:r>
            <a:r>
              <a:rPr lang="ru-RU" sz="28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i="1" dirty="0" smtClean="0"/>
              <a:t>учила нас быть трудолюбивыми, заботливыми, воспитанными людьми.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accent3">
                    <a:lumMod val="75000"/>
                  </a:schemeClr>
                </a:solidFill>
              </a:rPr>
              <a:t>Книга эта </a:t>
            </a:r>
            <a:r>
              <a:rPr lang="ru-RU" sz="2800" i="1" dirty="0" smtClean="0"/>
              <a:t>учила нас дружить, 		помогать друг другу.</a:t>
            </a:r>
            <a:endParaRPr lang="ru-R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азбука\0004-001-Kirill-i-Mefodij-sozdateli-slavjanskoj-azbu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3816424" cy="4985176"/>
          </a:xfrm>
          <a:prstGeom prst="rect">
            <a:avLst/>
          </a:prstGeom>
          <a:noFill/>
        </p:spPr>
      </p:pic>
      <p:pic>
        <p:nvPicPr>
          <p:cNvPr id="7171" name="Picture 3" descr="E:\азбука\Kirill%20i%20Mefod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124744"/>
            <a:ext cx="4032448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азбука\Image000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548680"/>
            <a:ext cx="6552728" cy="5904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606</TotalTime>
  <Words>296</Words>
  <Application>Microsoft Office PowerPoint</Application>
  <PresentationFormat>Экран (4:3)</PresentationFormat>
  <Paragraphs>82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Аспект</vt:lpstr>
      <vt:lpstr>За все, чему ты нас учила, спасибо, азбука, тебе!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 все, чему ты нас учила, спасибо, азбука, тебе!</dc:title>
  <dc:creator>1</dc:creator>
  <cp:lastModifiedBy>пк</cp:lastModifiedBy>
  <cp:revision>64</cp:revision>
  <dcterms:created xsi:type="dcterms:W3CDTF">2012-03-08T18:55:18Z</dcterms:created>
  <dcterms:modified xsi:type="dcterms:W3CDTF">2018-02-09T07:59:46Z</dcterms:modified>
</cp:coreProperties>
</file>