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71" r:id="rId14"/>
    <p:sldId id="272" r:id="rId15"/>
    <p:sldId id="269" r:id="rId16"/>
    <p:sldId id="268" r:id="rId17"/>
    <p:sldId id="270" r:id="rId18"/>
    <p:sldId id="273" r:id="rId19"/>
    <p:sldId id="27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1838659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11189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905DB8-5236-40C1-BAF6-4E83A6E33CC5}" type="slidenum">
              <a:rPr lang="ru-RU" smtClean="0"/>
              <a:t>‹#›</a:t>
            </a:fld>
            <a:endParaRPr lang="ru-RU"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13165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2261395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905DB8-5236-40C1-BAF6-4E83A6E33CC5}" type="slidenum">
              <a:rPr lang="ru-RU" smtClean="0"/>
              <a:t>‹#›</a:t>
            </a:fld>
            <a:endParaRPr lang="ru-RU"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853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417562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2919051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2185551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993859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955965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68315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2282701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1583724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32268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1871654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D74C40B-9489-4409-8204-AAFADA667066}" type="datetimeFigureOut">
              <a:rPr lang="ru-RU" smtClean="0"/>
              <a:t>17.12.2021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905DB8-5236-40C1-BAF6-4E83A6E33CC5}" type="slidenum">
              <a:rPr lang="ru-RU" smtClean="0"/>
              <a:t>‹#›</a:t>
            </a:fld>
            <a:endParaRPr lang="ru-RU" dirty="0"/>
          </a:p>
        </p:txBody>
      </p:sp>
    </p:spTree>
    <p:extLst>
      <p:ext uri="{BB962C8B-B14F-4D97-AF65-F5344CB8AC3E}">
        <p14:creationId xmlns:p14="http://schemas.microsoft.com/office/powerpoint/2010/main" val="4114019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D74C40B-9489-4409-8204-AAFADA667066}" type="datetimeFigureOut">
              <a:rPr lang="ru-RU" smtClean="0"/>
              <a:t>17.12.2021</a:t>
            </a:fld>
            <a:endParaRPr lang="ru-RU"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5905DB8-5236-40C1-BAF6-4E83A6E33CC5}" type="slidenum">
              <a:rPr lang="ru-RU" smtClean="0"/>
              <a:t>‹#›</a:t>
            </a:fld>
            <a:endParaRPr lang="ru-RU" dirty="0"/>
          </a:p>
        </p:txBody>
      </p:sp>
    </p:spTree>
    <p:extLst>
      <p:ext uri="{BB962C8B-B14F-4D97-AF65-F5344CB8AC3E}">
        <p14:creationId xmlns:p14="http://schemas.microsoft.com/office/powerpoint/2010/main" val="2543555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56509" y="1025235"/>
            <a:ext cx="9648103" cy="2258292"/>
          </a:xfrm>
        </p:spPr>
        <p:txBody>
          <a:bodyPr>
            <a:normAutofit fontScale="90000"/>
          </a:bodyPr>
          <a:lstStyle/>
          <a:p>
            <a:pPr algn="ctr"/>
            <a:r>
              <a:rPr lang="ru-RU" b="1" u="sng" dirty="0" smtClean="0"/>
              <a:t>Электронное </a:t>
            </a:r>
            <a:r>
              <a:rPr lang="ru-RU" b="1" u="sng" dirty="0"/>
              <a:t>письмо ОГЭ/ЕГЭ</a:t>
            </a:r>
            <a:r>
              <a:rPr lang="ru-RU" b="1" dirty="0"/>
              <a:t/>
            </a:r>
            <a:br>
              <a:rPr lang="ru-RU" b="1" dirty="0"/>
            </a:br>
            <a:r>
              <a:rPr lang="ru-RU" sz="2700" b="1" dirty="0"/>
              <a:t>Структура, основные критерии оценивания</a:t>
            </a:r>
            <a:r>
              <a:rPr lang="ru-RU" b="1" dirty="0"/>
              <a:t/>
            </a:r>
            <a:br>
              <a:rPr lang="ru-RU" b="1" dirty="0"/>
            </a:br>
            <a:endParaRPr lang="ru-RU" b="1" dirty="0"/>
          </a:p>
        </p:txBody>
      </p:sp>
      <p:sp>
        <p:nvSpPr>
          <p:cNvPr id="3" name="Подзаголовок 2"/>
          <p:cNvSpPr>
            <a:spLocks noGrp="1"/>
          </p:cNvSpPr>
          <p:nvPr>
            <p:ph type="subTitle" idx="1"/>
          </p:nvPr>
        </p:nvSpPr>
        <p:spPr>
          <a:xfrm>
            <a:off x="7481455" y="3810000"/>
            <a:ext cx="4023157" cy="1593273"/>
          </a:xfrm>
        </p:spPr>
        <p:txBody>
          <a:bodyPr>
            <a:normAutofit fontScale="85000" lnSpcReduction="20000"/>
          </a:bodyPr>
          <a:lstStyle/>
          <a:p>
            <a:r>
              <a:rPr lang="ru-RU" dirty="0" smtClean="0"/>
              <a:t>Иванова Ирина Викторовна</a:t>
            </a:r>
          </a:p>
          <a:p>
            <a:r>
              <a:rPr lang="ru-RU" dirty="0" smtClean="0"/>
              <a:t>Учитель английского языка</a:t>
            </a:r>
          </a:p>
          <a:p>
            <a:r>
              <a:rPr lang="ru-RU" dirty="0" smtClean="0"/>
              <a:t>первой категории</a:t>
            </a:r>
          </a:p>
          <a:p>
            <a:r>
              <a:rPr lang="ru-RU" dirty="0" smtClean="0"/>
              <a:t>МБОУ СОШ №1 города Зубцова </a:t>
            </a:r>
          </a:p>
          <a:p>
            <a:r>
              <a:rPr lang="ru-RU" dirty="0" smtClean="0"/>
              <a:t>Тверской области </a:t>
            </a:r>
            <a:endParaRPr lang="ru-RU" dirty="0"/>
          </a:p>
        </p:txBody>
      </p:sp>
    </p:spTree>
    <p:extLst>
      <p:ext uri="{BB962C8B-B14F-4D97-AF65-F5344CB8AC3E}">
        <p14:creationId xmlns:p14="http://schemas.microsoft.com/office/powerpoint/2010/main" val="445630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47478"/>
          </a:xfrm>
        </p:spPr>
        <p:txBody>
          <a:bodyPr/>
          <a:lstStyle/>
          <a:p>
            <a:pPr algn="ctr"/>
            <a:r>
              <a:rPr lang="ru-RU" b="1" u="sng" dirty="0" smtClean="0"/>
              <a:t>Завершающая фраза </a:t>
            </a:r>
            <a:endParaRPr lang="ru-RU" b="1" u="sng" dirty="0"/>
          </a:p>
        </p:txBody>
      </p:sp>
      <p:sp>
        <p:nvSpPr>
          <p:cNvPr id="3" name="Объект 2"/>
          <p:cNvSpPr>
            <a:spLocks noGrp="1"/>
          </p:cNvSpPr>
          <p:nvPr>
            <p:ph idx="1"/>
          </p:nvPr>
        </p:nvSpPr>
        <p:spPr>
          <a:xfrm>
            <a:off x="2589212" y="1271587"/>
            <a:ext cx="8915400" cy="5286375"/>
          </a:xfrm>
        </p:spPr>
        <p:txBody>
          <a:bodyPr>
            <a:normAutofit lnSpcReduction="10000"/>
          </a:bodyPr>
          <a:lstStyle/>
          <a:p>
            <a:r>
              <a:rPr lang="en-US" sz="3600" b="1" i="1" dirty="0">
                <a:solidFill>
                  <a:srgbClr val="FF0000"/>
                </a:solidFill>
              </a:rPr>
              <a:t>Best wishes,</a:t>
            </a:r>
            <a:endParaRPr lang="en-US" sz="3600" b="1" dirty="0">
              <a:solidFill>
                <a:srgbClr val="FF0000"/>
              </a:solidFill>
            </a:endParaRPr>
          </a:p>
          <a:p>
            <a:r>
              <a:rPr lang="en-US" sz="3600" b="1" i="1" dirty="0">
                <a:solidFill>
                  <a:srgbClr val="FF0000"/>
                </a:solidFill>
              </a:rPr>
              <a:t>All the best,</a:t>
            </a:r>
            <a:endParaRPr lang="en-US" sz="3600" b="1" dirty="0">
              <a:solidFill>
                <a:srgbClr val="FF0000"/>
              </a:solidFill>
            </a:endParaRPr>
          </a:p>
          <a:p>
            <a:r>
              <a:rPr lang="en-US" sz="3600" b="1" i="1" dirty="0">
                <a:solidFill>
                  <a:srgbClr val="FF0000"/>
                </a:solidFill>
              </a:rPr>
              <a:t>Yours,</a:t>
            </a:r>
            <a:endParaRPr lang="en-US" sz="3600" b="1" dirty="0">
              <a:solidFill>
                <a:srgbClr val="FF0000"/>
              </a:solidFill>
            </a:endParaRPr>
          </a:p>
          <a:p>
            <a:r>
              <a:rPr lang="en-US" sz="3600" b="1" i="1" dirty="0">
                <a:solidFill>
                  <a:srgbClr val="FF0000"/>
                </a:solidFill>
              </a:rPr>
              <a:t>With all good wishes to you,</a:t>
            </a:r>
            <a:endParaRPr lang="ru-RU" sz="3600" b="1" i="1" dirty="0">
              <a:solidFill>
                <a:srgbClr val="FF0000"/>
              </a:solidFill>
            </a:endParaRPr>
          </a:p>
          <a:p>
            <a:r>
              <a:rPr lang="en-US" sz="3600" b="1" i="1" dirty="0">
                <a:solidFill>
                  <a:srgbClr val="FF0000"/>
                </a:solidFill>
              </a:rPr>
              <a:t>Take care,</a:t>
            </a:r>
          </a:p>
          <a:p>
            <a:r>
              <a:rPr lang="en-US" sz="3600" b="1" i="1" dirty="0">
                <a:solidFill>
                  <a:srgbClr val="FF0000"/>
                </a:solidFill>
              </a:rPr>
              <a:t>Keep in touch,</a:t>
            </a:r>
          </a:p>
          <a:p>
            <a:endParaRPr lang="en-US" sz="3600" b="1" i="1" dirty="0">
              <a:solidFill>
                <a:srgbClr val="FF0000"/>
              </a:solidFill>
            </a:endParaRPr>
          </a:p>
          <a:p>
            <a:pPr marL="0" indent="0">
              <a:buNone/>
            </a:pPr>
            <a:r>
              <a:rPr lang="ru-RU" sz="3600" b="1" i="1" dirty="0">
                <a:solidFill>
                  <a:srgbClr val="FF0000"/>
                </a:solidFill>
              </a:rPr>
              <a:t>	</a:t>
            </a:r>
            <a:r>
              <a:rPr lang="en-US" sz="3600" b="1" i="1" dirty="0">
                <a:solidFill>
                  <a:srgbClr val="FF0000"/>
                </a:solidFill>
              </a:rPr>
              <a:t>Irina </a:t>
            </a:r>
            <a:r>
              <a:rPr lang="ru-RU" sz="3600" b="1" i="1" dirty="0">
                <a:solidFill>
                  <a:srgbClr val="FF0000"/>
                </a:solidFill>
              </a:rPr>
              <a:t>(без точки!!!)</a:t>
            </a:r>
            <a:endParaRPr lang="en-US" sz="3600" b="1" dirty="0">
              <a:solidFill>
                <a:srgbClr val="FF0000"/>
              </a:solidFill>
            </a:endParaRPr>
          </a:p>
          <a:p>
            <a:endParaRPr lang="ru-RU" dirty="0"/>
          </a:p>
        </p:txBody>
      </p:sp>
    </p:spTree>
    <p:extLst>
      <p:ext uri="{BB962C8B-B14F-4D97-AF65-F5344CB8AC3E}">
        <p14:creationId xmlns:p14="http://schemas.microsoft.com/office/powerpoint/2010/main" val="2502382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1104678"/>
          </a:xfrm>
        </p:spPr>
        <p:txBody>
          <a:bodyPr>
            <a:normAutofit fontScale="90000"/>
          </a:bodyPr>
          <a:lstStyle/>
          <a:p>
            <a:r>
              <a:rPr lang="ru-RU" b="1" u="sng" dirty="0" smtClean="0"/>
              <a:t>Самопроверка правильности написания (оформления) электронного письма ОГЭ</a:t>
            </a:r>
            <a:endParaRPr lang="ru-RU" b="1" u="sng" dirty="0"/>
          </a:p>
        </p:txBody>
      </p:sp>
      <p:sp>
        <p:nvSpPr>
          <p:cNvPr id="3" name="Объект 2"/>
          <p:cNvSpPr>
            <a:spLocks noGrp="1"/>
          </p:cNvSpPr>
          <p:nvPr>
            <p:ph idx="1"/>
          </p:nvPr>
        </p:nvSpPr>
        <p:spPr>
          <a:xfrm>
            <a:off x="1700213" y="1728788"/>
            <a:ext cx="9804399" cy="4714875"/>
          </a:xfrm>
        </p:spPr>
        <p:txBody>
          <a:bodyPr>
            <a:normAutofit fontScale="25000" lnSpcReduction="20000"/>
          </a:bodyPr>
          <a:lstStyle/>
          <a:p>
            <a:pPr marL="0" indent="0">
              <a:lnSpc>
                <a:spcPct val="120000"/>
              </a:lnSpc>
              <a:buNone/>
            </a:pPr>
            <a:r>
              <a:rPr lang="ru-RU" sz="5000" dirty="0">
                <a:latin typeface="Times New Roman" panose="02020603050405020304" pitchFamily="18" charset="0"/>
                <a:cs typeface="Times New Roman" panose="02020603050405020304" pitchFamily="18" charset="0"/>
              </a:rPr>
              <a:t>1</a:t>
            </a:r>
            <a:r>
              <a:rPr lang="ru-RU" sz="9600" dirty="0">
                <a:latin typeface="Times New Roman" panose="02020603050405020304" pitchFamily="18" charset="0"/>
                <a:cs typeface="Times New Roman" panose="02020603050405020304" pitchFamily="18" charset="0"/>
              </a:rPr>
              <a:t>. </a:t>
            </a:r>
            <a:r>
              <a:rPr lang="ru-RU" sz="9600" dirty="0" smtClean="0">
                <a:latin typeface="Times New Roman" panose="02020603050405020304" pitchFamily="18" charset="0"/>
                <a:cs typeface="Times New Roman" panose="02020603050405020304" pitchFamily="18" charset="0"/>
              </a:rPr>
              <a:t>Объём </a:t>
            </a:r>
            <a:r>
              <a:rPr lang="ru-RU" sz="9600" dirty="0">
                <a:latin typeface="Times New Roman" panose="02020603050405020304" pitchFamily="18" charset="0"/>
                <a:cs typeface="Times New Roman" panose="02020603050405020304" pitchFamily="18" charset="0"/>
              </a:rPr>
              <a:t>письма 90 – 132 слова</a:t>
            </a:r>
          </a:p>
          <a:p>
            <a:pPr marL="0" indent="0">
              <a:lnSpc>
                <a:spcPct val="120000"/>
              </a:lnSpc>
              <a:buNone/>
            </a:pPr>
            <a:r>
              <a:rPr lang="ru-RU" sz="9600" dirty="0">
                <a:latin typeface="Times New Roman" panose="02020603050405020304" pitchFamily="18" charset="0"/>
                <a:cs typeface="Times New Roman" panose="02020603050405020304" pitchFamily="18" charset="0"/>
              </a:rPr>
              <a:t>2. РКЗ (решение коммуникативной задачи)</a:t>
            </a:r>
          </a:p>
          <a:p>
            <a:pPr>
              <a:lnSpc>
                <a:spcPct val="120000"/>
              </a:lnSpc>
            </a:pPr>
            <a:r>
              <a:rPr lang="ru-RU" sz="9600" dirty="0">
                <a:latin typeface="Times New Roman" panose="02020603050405020304" pitchFamily="18" charset="0"/>
                <a:cs typeface="Times New Roman" panose="02020603050405020304" pitchFamily="18" charset="0"/>
              </a:rPr>
              <a:t>Аспект 1. Ответ на вопрос 1 дан</a:t>
            </a:r>
          </a:p>
          <a:p>
            <a:pPr>
              <a:lnSpc>
                <a:spcPct val="120000"/>
              </a:lnSpc>
            </a:pPr>
            <a:r>
              <a:rPr lang="ru-RU" sz="9600" dirty="0">
                <a:latin typeface="Times New Roman" panose="02020603050405020304" pitchFamily="18" charset="0"/>
                <a:cs typeface="Times New Roman" panose="02020603050405020304" pitchFamily="18" charset="0"/>
              </a:rPr>
              <a:t>Аспект 2. Ответ на вопрос 2 дан</a:t>
            </a:r>
          </a:p>
          <a:p>
            <a:pPr>
              <a:lnSpc>
                <a:spcPct val="120000"/>
              </a:lnSpc>
            </a:pPr>
            <a:r>
              <a:rPr lang="ru-RU" sz="9600" dirty="0">
                <a:latin typeface="Times New Roman" panose="02020603050405020304" pitchFamily="18" charset="0"/>
                <a:cs typeface="Times New Roman" panose="02020603050405020304" pitchFamily="18" charset="0"/>
              </a:rPr>
              <a:t>Аспект 3. Ответ на вопрос 3 дан</a:t>
            </a:r>
          </a:p>
          <a:p>
            <a:pPr algn="just">
              <a:lnSpc>
                <a:spcPct val="120000"/>
              </a:lnSpc>
            </a:pPr>
            <a:r>
              <a:rPr lang="ru-RU" sz="9600" dirty="0">
                <a:latin typeface="Times New Roman" panose="02020603050405020304" pitchFamily="18" charset="0"/>
                <a:cs typeface="Times New Roman" panose="02020603050405020304" pitchFamily="18" charset="0"/>
              </a:rPr>
              <a:t>Аспект 4. Нормы вежливости соблюдены: благодарность за полученное письмо, надежда на последующие контакты</a:t>
            </a:r>
          </a:p>
          <a:p>
            <a:pPr algn="just">
              <a:lnSpc>
                <a:spcPct val="120000"/>
              </a:lnSpc>
            </a:pPr>
            <a:r>
              <a:rPr lang="ru-RU" sz="9600" dirty="0">
                <a:latin typeface="Times New Roman" panose="02020603050405020304" pitchFamily="18" charset="0"/>
                <a:cs typeface="Times New Roman" panose="02020603050405020304" pitchFamily="18" charset="0"/>
              </a:rPr>
              <a:t>Аспект 5. Стилевое оформление выбрано правильно: обращение, завершающая фраза, подпись автора (только имя)</a:t>
            </a:r>
          </a:p>
          <a:p>
            <a:pPr marL="0" indent="0" algn="just">
              <a:lnSpc>
                <a:spcPct val="120000"/>
              </a:lnSpc>
              <a:buNone/>
            </a:pPr>
            <a:r>
              <a:rPr lang="ru-RU" sz="7200" b="1" i="1" dirty="0">
                <a:latin typeface="Times New Roman" panose="02020603050405020304" pitchFamily="18" charset="0"/>
                <a:cs typeface="Times New Roman" panose="02020603050405020304" pitchFamily="18" charset="0"/>
              </a:rPr>
              <a:t>ИТОГ: МАКСИМУМ 3 Б</a:t>
            </a:r>
          </a:p>
          <a:p>
            <a:pPr marL="0" indent="0">
              <a:lnSpc>
                <a:spcPct val="120000"/>
              </a:lnSpc>
              <a:buNone/>
            </a:pPr>
            <a:r>
              <a:rPr lang="ru-RU" sz="2000" u="sng" dirty="0">
                <a:latin typeface="Times New Roman" panose="02020603050405020304" pitchFamily="18" charset="0"/>
                <a:cs typeface="Times New Roman" panose="02020603050405020304" pitchFamily="18" charset="0"/>
              </a:rPr>
              <a:t/>
            </a:r>
            <a:br>
              <a:rPr lang="ru-RU" sz="2000" u="sng" dirty="0">
                <a:latin typeface="Times New Roman" panose="02020603050405020304" pitchFamily="18" charset="0"/>
                <a:cs typeface="Times New Roman" panose="02020603050405020304" pitchFamily="18" charset="0"/>
              </a:rPr>
            </a:br>
            <a:endParaRPr lang="ru-RU" sz="2000" dirty="0" smtClean="0">
              <a:latin typeface="Times New Roman" panose="02020603050405020304" pitchFamily="18" charset="0"/>
              <a:cs typeface="Times New Roman" panose="02020603050405020304" pitchFamily="18" charset="0"/>
            </a:endParaRPr>
          </a:p>
          <a:p>
            <a:endParaRPr lang="ru-RU" dirty="0"/>
          </a:p>
          <a:p>
            <a:endParaRPr lang="ru-RU" dirty="0" smtClean="0"/>
          </a:p>
          <a:p>
            <a:endParaRPr lang="ru-RU" dirty="0"/>
          </a:p>
          <a:p>
            <a:pPr marL="0" indent="0">
              <a:buNone/>
            </a:pPr>
            <a:endParaRPr lang="ru-RU" dirty="0" smtClean="0"/>
          </a:p>
          <a:p>
            <a:endParaRPr lang="ru-RU" dirty="0"/>
          </a:p>
        </p:txBody>
      </p:sp>
    </p:spTree>
    <p:extLst>
      <p:ext uri="{BB962C8B-B14F-4D97-AF65-F5344CB8AC3E}">
        <p14:creationId xmlns:p14="http://schemas.microsoft.com/office/powerpoint/2010/main" val="3767012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45718"/>
            <a:ext cx="8911687" cy="45719"/>
          </a:xfrm>
        </p:spPr>
        <p:txBody>
          <a:bodyPr>
            <a:normAutofit fontScale="90000"/>
          </a:bodyPr>
          <a:lstStyle/>
          <a:p>
            <a:endParaRPr lang="ru-RU" dirty="0"/>
          </a:p>
        </p:txBody>
      </p:sp>
      <p:sp>
        <p:nvSpPr>
          <p:cNvPr id="3" name="Объект 2"/>
          <p:cNvSpPr>
            <a:spLocks noGrp="1"/>
          </p:cNvSpPr>
          <p:nvPr>
            <p:ph idx="1"/>
          </p:nvPr>
        </p:nvSpPr>
        <p:spPr>
          <a:xfrm>
            <a:off x="1957388" y="557213"/>
            <a:ext cx="9961562" cy="5929313"/>
          </a:xfrm>
        </p:spPr>
        <p:txBody>
          <a:bodyPr>
            <a:normAutofit lnSpcReduction="10000"/>
          </a:bodyPr>
          <a:lstStyle/>
          <a:p>
            <a:pPr marL="0" indent="0">
              <a:buNone/>
            </a:pPr>
            <a:r>
              <a:rPr lang="ru-RU" sz="2800" dirty="0">
                <a:latin typeface="Times New Roman" panose="02020603050405020304" pitchFamily="18" charset="0"/>
                <a:cs typeface="Times New Roman" panose="02020603050405020304" pitchFamily="18" charset="0"/>
              </a:rPr>
              <a:t>3</a:t>
            </a:r>
            <a:r>
              <a:rPr lang="ru-RU" sz="2800" b="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Организация</a:t>
            </a: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Логичность</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Деление на абзацы</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Средства логической связи</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Обращение на отдельной строке</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Завершающая фраза на отдельной строке</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Подпись на отдельной строке</a:t>
            </a:r>
            <a:br>
              <a:rPr lang="ru-RU" sz="2800" dirty="0">
                <a:latin typeface="Times New Roman" panose="02020603050405020304" pitchFamily="18" charset="0"/>
                <a:cs typeface="Times New Roman" panose="02020603050405020304" pitchFamily="18" charset="0"/>
              </a:rPr>
            </a:br>
            <a:r>
              <a:rPr lang="ru-RU" sz="2800" b="1" i="1" dirty="0" smtClean="0">
                <a:latin typeface="Times New Roman" panose="02020603050405020304" pitchFamily="18" charset="0"/>
                <a:cs typeface="Times New Roman" panose="02020603050405020304" pitchFamily="18" charset="0"/>
              </a:rPr>
              <a:t>МАКСИМУМ - </a:t>
            </a:r>
            <a:r>
              <a:rPr lang="ru-RU" sz="2800" b="1" i="1" dirty="0">
                <a:latin typeface="Times New Roman" panose="02020603050405020304" pitchFamily="18" charset="0"/>
                <a:cs typeface="Times New Roman" panose="02020603050405020304" pitchFamily="18" charset="0"/>
              </a:rPr>
              <a:t>2 Б</a:t>
            </a:r>
            <a:br>
              <a:rPr lang="ru-RU" sz="2800" b="1" i="1"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4. Лексико-грамматическое оформление </a:t>
            </a:r>
          </a:p>
          <a:p>
            <a:pPr marL="0" indent="0">
              <a:buNone/>
            </a:pPr>
            <a:r>
              <a:rPr lang="ru-RU" sz="2800" b="1" i="1" dirty="0" smtClean="0">
                <a:latin typeface="Times New Roman" panose="02020603050405020304" pitchFamily="18" charset="0"/>
                <a:cs typeface="Times New Roman" panose="02020603050405020304" pitchFamily="18" charset="0"/>
              </a:rPr>
              <a:t>МАКСИМУМ – 3 Б</a:t>
            </a:r>
            <a:r>
              <a:rPr lang="ru-RU" sz="2800" u="sng" dirty="0">
                <a:latin typeface="Times New Roman" panose="02020603050405020304" pitchFamily="18" charset="0"/>
                <a:cs typeface="Times New Roman" panose="02020603050405020304" pitchFamily="18" charset="0"/>
              </a:rPr>
              <a:t/>
            </a:r>
            <a:br>
              <a:rPr lang="ru-RU" sz="2800" u="sng"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5. Орфография и пунктуация </a:t>
            </a:r>
            <a:endParaRPr lang="ru-RU" sz="2800" dirty="0" smtClean="0">
              <a:latin typeface="Times New Roman" panose="02020603050405020304" pitchFamily="18" charset="0"/>
              <a:cs typeface="Times New Roman" panose="02020603050405020304" pitchFamily="18" charset="0"/>
            </a:endParaRPr>
          </a:p>
          <a:p>
            <a:pPr marL="0" indent="0">
              <a:buNone/>
            </a:pPr>
            <a:r>
              <a:rPr lang="ru-RU" sz="2800" b="1" i="1" dirty="0" smtClean="0">
                <a:latin typeface="Times New Roman" panose="02020603050405020304" pitchFamily="18" charset="0"/>
                <a:cs typeface="Times New Roman" panose="02020603050405020304" pitchFamily="18" charset="0"/>
              </a:rPr>
              <a:t>МАКСИМУМ – 2 Б</a:t>
            </a:r>
          </a:p>
          <a:p>
            <a:pPr marL="0" indent="0">
              <a:buNone/>
            </a:pPr>
            <a:r>
              <a:rPr lang="ru-RU" sz="2800" b="1" i="1" u="sng" dirty="0" smtClean="0">
                <a:solidFill>
                  <a:srgbClr val="FF0000"/>
                </a:solidFill>
                <a:latin typeface="Times New Roman" panose="02020603050405020304" pitchFamily="18" charset="0"/>
                <a:cs typeface="Times New Roman" panose="02020603050405020304" pitchFamily="18" charset="0"/>
              </a:rPr>
              <a:t>ИТОГО: 10 БАЛОВ </a:t>
            </a:r>
            <a:endParaRPr lang="ru-RU" sz="2800" b="1" i="1" u="sng" dirty="0">
              <a:solidFill>
                <a:srgbClr val="FF0000"/>
              </a:solidFill>
            </a:endParaRPr>
          </a:p>
        </p:txBody>
      </p:sp>
    </p:spTree>
    <p:extLst>
      <p:ext uri="{BB962C8B-B14F-4D97-AF65-F5344CB8AC3E}">
        <p14:creationId xmlns:p14="http://schemas.microsoft.com/office/powerpoint/2010/main" val="24493019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0145" y="-45718"/>
            <a:ext cx="10460182" cy="45719"/>
          </a:xfrm>
        </p:spPr>
        <p:txBody>
          <a:bodyPr>
            <a:normAutofit fontScale="90000"/>
          </a:bodyPr>
          <a:lstStyle/>
          <a:p>
            <a:endParaRPr lang="ru-RU" b="1" u="sng" dirty="0"/>
          </a:p>
        </p:txBody>
      </p:sp>
      <p:sp>
        <p:nvSpPr>
          <p:cNvPr id="3" name="Объект 2"/>
          <p:cNvSpPr>
            <a:spLocks noGrp="1"/>
          </p:cNvSpPr>
          <p:nvPr>
            <p:ph idx="1"/>
          </p:nvPr>
        </p:nvSpPr>
        <p:spPr>
          <a:xfrm>
            <a:off x="1385455" y="1343891"/>
            <a:ext cx="10119157" cy="4932218"/>
          </a:xfrm>
        </p:spPr>
        <p:txBody>
          <a:bodyPr/>
          <a:lstStyle/>
          <a:p>
            <a:pPr marL="0" indent="0">
              <a:buNone/>
            </a:pPr>
            <a:r>
              <a:rPr lang="ru-RU" dirty="0" smtClean="0"/>
              <a:t>	</a:t>
            </a:r>
            <a:endParaRPr lang="ru-RU" dirty="0">
              <a:solidFill>
                <a:schemeClr val="tx1"/>
              </a:solidFill>
            </a:endParaRPr>
          </a:p>
        </p:txBody>
      </p:sp>
      <p:pic>
        <p:nvPicPr>
          <p:cNvPr id="4" name="Рисунок 3"/>
          <p:cNvPicPr/>
          <p:nvPr/>
        </p:nvPicPr>
        <p:blipFill rotWithShape="1">
          <a:blip r:embed="rId2"/>
          <a:srcRect l="8068" t="4242" r="10455" b="10303"/>
          <a:stretch/>
        </p:blipFill>
        <p:spPr>
          <a:xfrm>
            <a:off x="1510145" y="138545"/>
            <a:ext cx="10002982" cy="6414655"/>
          </a:xfrm>
          <a:prstGeom prst="rect">
            <a:avLst/>
          </a:prstGeom>
        </p:spPr>
      </p:pic>
    </p:spTree>
    <p:extLst>
      <p:ext uri="{BB962C8B-B14F-4D97-AF65-F5344CB8AC3E}">
        <p14:creationId xmlns:p14="http://schemas.microsoft.com/office/powerpoint/2010/main" val="1794705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3000" t="16288" r="45907" b="5871"/>
          <a:stretch/>
        </p:blipFill>
        <p:spPr>
          <a:xfrm>
            <a:off x="651164" y="203643"/>
            <a:ext cx="4599709" cy="6474248"/>
          </a:xfrm>
          <a:prstGeom prst="rect">
            <a:avLst/>
          </a:prstGeom>
        </p:spPr>
      </p:pic>
      <p:pic>
        <p:nvPicPr>
          <p:cNvPr id="4" name="Рисунок 3"/>
          <p:cNvPicPr>
            <a:picLocks noChangeAspect="1"/>
          </p:cNvPicPr>
          <p:nvPr/>
        </p:nvPicPr>
        <p:blipFill rotWithShape="1">
          <a:blip r:embed="rId3"/>
          <a:srcRect l="23213" t="15588" r="46120" b="7575"/>
          <a:stretch/>
        </p:blipFill>
        <p:spPr>
          <a:xfrm>
            <a:off x="6601358" y="203643"/>
            <a:ext cx="4667725" cy="6575335"/>
          </a:xfrm>
          <a:prstGeom prst="rect">
            <a:avLst/>
          </a:prstGeom>
        </p:spPr>
      </p:pic>
      <p:sp>
        <p:nvSpPr>
          <p:cNvPr id="2" name="Заголовок 1"/>
          <p:cNvSpPr>
            <a:spLocks noGrp="1"/>
          </p:cNvSpPr>
          <p:nvPr>
            <p:ph type="title"/>
          </p:nvPr>
        </p:nvSpPr>
        <p:spPr>
          <a:xfrm>
            <a:off x="2592924" y="-45719"/>
            <a:ext cx="8911687" cy="45719"/>
          </a:xfrm>
        </p:spPr>
        <p:txBody>
          <a:bodyPr>
            <a:normAutofit fontScale="90000"/>
          </a:bodyPr>
          <a:lstStyle/>
          <a:p>
            <a:endParaRPr lang="ru-RU" dirty="0"/>
          </a:p>
        </p:txBody>
      </p:sp>
    </p:spTree>
    <p:extLst>
      <p:ext uri="{BB962C8B-B14F-4D97-AF65-F5344CB8AC3E}">
        <p14:creationId xmlns:p14="http://schemas.microsoft.com/office/powerpoint/2010/main" val="2483570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371476"/>
            <a:ext cx="8911687" cy="642938"/>
          </a:xfrm>
        </p:spPr>
        <p:txBody>
          <a:bodyPr/>
          <a:lstStyle/>
          <a:p>
            <a:pPr algn="ctr"/>
            <a:r>
              <a:rPr lang="ru-RU" b="1" u="sng" dirty="0"/>
              <a:t>Пример эл.письма </a:t>
            </a:r>
            <a:r>
              <a:rPr lang="ru-RU" b="1" u="sng" dirty="0" smtClean="0"/>
              <a:t>ЕГЭ</a:t>
            </a:r>
            <a:endParaRPr lang="ru-RU" dirty="0"/>
          </a:p>
        </p:txBody>
      </p:sp>
      <p:pic>
        <p:nvPicPr>
          <p:cNvPr id="8" name="Объект 7"/>
          <p:cNvPicPr>
            <a:picLocks noGrp="1" noChangeAspect="1"/>
          </p:cNvPicPr>
          <p:nvPr>
            <p:ph idx="1"/>
          </p:nvPr>
        </p:nvPicPr>
        <p:blipFill rotWithShape="1">
          <a:blip r:embed="rId2"/>
          <a:srcRect l="9460" t="3300" r="8898" b="11261"/>
          <a:stretch/>
        </p:blipFill>
        <p:spPr>
          <a:xfrm>
            <a:off x="3214254" y="1014414"/>
            <a:ext cx="6497781" cy="5040022"/>
          </a:xfrm>
          <a:prstGeom prst="rect">
            <a:avLst/>
          </a:prstGeom>
        </p:spPr>
      </p:pic>
    </p:spTree>
    <p:extLst>
      <p:ext uri="{BB962C8B-B14F-4D97-AF65-F5344CB8AC3E}">
        <p14:creationId xmlns:p14="http://schemas.microsoft.com/office/powerpoint/2010/main" val="8830095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76053"/>
          </a:xfrm>
        </p:spPr>
        <p:txBody>
          <a:bodyPr>
            <a:normAutofit fontScale="90000"/>
          </a:bodyPr>
          <a:lstStyle/>
          <a:p>
            <a:r>
              <a:rPr lang="ru-RU" b="1" u="sng" dirty="0" smtClean="0"/>
              <a:t>4 абзац. Для ЕГЭ. Ответы на вопросы</a:t>
            </a:r>
            <a:endParaRPr lang="ru-RU" b="1" u="sng" dirty="0"/>
          </a:p>
        </p:txBody>
      </p:sp>
      <p:sp>
        <p:nvSpPr>
          <p:cNvPr id="3" name="Объект 2"/>
          <p:cNvSpPr>
            <a:spLocks noGrp="1"/>
          </p:cNvSpPr>
          <p:nvPr>
            <p:ph idx="1"/>
          </p:nvPr>
        </p:nvSpPr>
        <p:spPr>
          <a:xfrm>
            <a:off x="2589212" y="1443038"/>
            <a:ext cx="8915400" cy="4468184"/>
          </a:xfrm>
        </p:spPr>
        <p:txBody>
          <a:bodyPr/>
          <a:lstStyle/>
          <a:p>
            <a:r>
              <a:rPr lang="en-US" sz="2400" dirty="0" smtClean="0">
                <a:latin typeface="Times New Roman" panose="02020603050405020304" pitchFamily="18" charset="0"/>
                <a:cs typeface="Times New Roman" panose="02020603050405020304" pitchFamily="18" charset="0"/>
              </a:rPr>
              <a:t>You mentioned that…</a:t>
            </a:r>
          </a:p>
          <a:p>
            <a:r>
              <a:rPr lang="en-US" sz="2400" dirty="0">
                <a:latin typeface="Times New Roman" panose="02020603050405020304" pitchFamily="18" charset="0"/>
                <a:cs typeface="Times New Roman" panose="02020603050405020304" pitchFamily="18" charset="0"/>
              </a:rPr>
              <a:t>I’m glad to hear that… (</a:t>
            </a:r>
            <a:r>
              <a:rPr lang="ru-RU" sz="2400" dirty="0">
                <a:latin typeface="Times New Roman" panose="02020603050405020304" pitchFamily="18" charset="0"/>
                <a:cs typeface="Times New Roman" panose="02020603050405020304" pitchFamily="18" charset="0"/>
              </a:rPr>
              <a:t>хорошая новость из письма друга)</a:t>
            </a:r>
          </a:p>
          <a:p>
            <a:r>
              <a:rPr lang="en-US" sz="2400" dirty="0">
                <a:latin typeface="Times New Roman" panose="02020603050405020304" pitchFamily="18" charset="0"/>
                <a:cs typeface="Times New Roman" panose="02020603050405020304" pitchFamily="18" charset="0"/>
              </a:rPr>
              <a:t>I’m sorry to hear that… </a:t>
            </a:r>
            <a:r>
              <a:rPr lang="ru-RU" sz="2400" dirty="0">
                <a:latin typeface="Times New Roman" panose="02020603050405020304" pitchFamily="18" charset="0"/>
                <a:cs typeface="Times New Roman" panose="02020603050405020304" pitchFamily="18" charset="0"/>
              </a:rPr>
              <a:t>(плохая новость из письма)</a:t>
            </a:r>
          </a:p>
          <a:p>
            <a:r>
              <a:rPr lang="en-US" sz="2400" dirty="0">
                <a:latin typeface="Times New Roman" panose="02020603050405020304" pitchFamily="18" charset="0"/>
                <a:cs typeface="Times New Roman" panose="02020603050405020304" pitchFamily="18" charset="0"/>
              </a:rPr>
              <a:t>In your email you say that… (</a:t>
            </a:r>
            <a:r>
              <a:rPr lang="ru-RU" sz="2400" dirty="0">
                <a:latin typeface="Times New Roman" panose="02020603050405020304" pitchFamily="18" charset="0"/>
                <a:cs typeface="Times New Roman" panose="02020603050405020304" pitchFamily="18" charset="0"/>
              </a:rPr>
              <a:t>нейтральная новость из письма</a:t>
            </a:r>
            <a:r>
              <a:rPr lang="ru-RU"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r>
              <a:rPr lang="ru-RU" sz="3200" b="1" dirty="0" smtClean="0"/>
              <a:t>Задаем </a:t>
            </a:r>
            <a:r>
              <a:rPr lang="ru-RU" sz="3200" b="1" dirty="0"/>
              <a:t>3 вопроса (</a:t>
            </a:r>
            <a:r>
              <a:rPr lang="en-US" sz="3200" dirty="0">
                <a:solidFill>
                  <a:srgbClr val="FF0000"/>
                </a:solidFill>
                <a:latin typeface="Times New Roman" panose="02020603050405020304" pitchFamily="18" charset="0"/>
                <a:cs typeface="Times New Roman" panose="02020603050405020304" pitchFamily="18" charset="0"/>
              </a:rPr>
              <a:t>In your email you say that</a:t>
            </a:r>
            <a:r>
              <a:rPr lang="ru-RU" sz="3200" dirty="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your uncle is coming to visit you next week. How old is your uncle</a:t>
            </a:r>
            <a:r>
              <a:rPr lang="ru-RU" sz="3200" dirty="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Is he as handsome as you</a:t>
            </a:r>
            <a:r>
              <a:rPr lang="ru-RU" sz="3200" dirty="0">
                <a:solidFill>
                  <a:srgbClr val="FF0000"/>
                </a:solidFill>
                <a:latin typeface="Times New Roman" panose="02020603050405020304" pitchFamily="18" charset="0"/>
                <a:cs typeface="Times New Roman" panose="02020603050405020304" pitchFamily="18" charset="0"/>
              </a:rPr>
              <a:t>?</a:t>
            </a:r>
            <a:r>
              <a:rPr lang="en-US" sz="3200" dirty="0">
                <a:solidFill>
                  <a:srgbClr val="FF0000"/>
                </a:solidFill>
                <a:latin typeface="Times New Roman" panose="02020603050405020304" pitchFamily="18" charset="0"/>
                <a:cs typeface="Times New Roman" panose="02020603050405020304" pitchFamily="18" charset="0"/>
              </a:rPr>
              <a:t> What does your uncle like doing in his free time</a:t>
            </a:r>
            <a:r>
              <a:rPr lang="ru-RU" sz="3200" dirty="0">
                <a:solidFill>
                  <a:srgbClr val="FF0000"/>
                </a:solidFill>
                <a:latin typeface="Times New Roman" panose="02020603050405020304" pitchFamily="18" charset="0"/>
                <a:cs typeface="Times New Roman" panose="02020603050405020304" pitchFamily="18" charset="0"/>
              </a:rPr>
              <a:t>?)</a:t>
            </a:r>
            <a:endParaRPr lang="ru-RU" sz="3200" b="1" dirty="0">
              <a:solidFill>
                <a:srgbClr val="FF0000"/>
              </a:solidFill>
            </a:endParaRPr>
          </a:p>
          <a:p>
            <a:endParaRPr lang="ru-RU" dirty="0"/>
          </a:p>
        </p:txBody>
      </p:sp>
    </p:spTree>
    <p:extLst>
      <p:ext uri="{BB962C8B-B14F-4D97-AF65-F5344CB8AC3E}">
        <p14:creationId xmlns:p14="http://schemas.microsoft.com/office/powerpoint/2010/main" val="2657448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304799"/>
            <a:ext cx="9906000" cy="6151419"/>
          </a:xfrm>
        </p:spPr>
        <p:txBody>
          <a:bodyPr>
            <a:normAutofit/>
          </a:bodyPr>
          <a:lstStyle/>
          <a:p>
            <a:r>
              <a:rPr lang="ru-RU" b="1" u="sng" dirty="0" smtClean="0"/>
              <a:t>Образец написания электронного письма ЕГЭ</a:t>
            </a:r>
            <a:r>
              <a:rPr lang="en-US" b="1" u="sng" dirty="0" smtClean="0"/>
              <a:t/>
            </a:r>
            <a:br>
              <a:rPr lang="en-US" b="1" u="sng" dirty="0" smtClean="0"/>
            </a:br>
            <a:r>
              <a:rPr lang="en-US" sz="1800" dirty="0" smtClean="0">
                <a:latin typeface="Times New Roman" panose="02020603050405020304" pitchFamily="18" charset="0"/>
                <a:cs typeface="Times New Roman" panose="02020603050405020304" pitchFamily="18" charset="0"/>
              </a:rPr>
              <a:t>Dear Ronny,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Thanks for your email, I was happy to get it.</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You ask me about the weather in Russia in summer. Well, it’s usually quite warm in June and boiling hot in July. As for August, it depends on the region. In some cities it is rainy, windy and cool, while in others August is the hottest month with no rain at all. Actually, summer is my favourite season because I always have three-month holidays and a lot of free time. As for my plans for this summer, I’m going to visit my grandparents in Poland. Besides, I’m planning to try skydiving and start learning French.</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You mentioned that your uncle Keith is going to visit you. How old is your uncle</a:t>
            </a:r>
            <a:r>
              <a:rPr lang="ru-RU"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Where does he live</a:t>
            </a:r>
            <a:r>
              <a:rPr lang="ru-RU"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What does he do for a living</a:t>
            </a:r>
            <a:r>
              <a:rPr lang="ru-RU"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That’s all for now. Write back soon.</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Yours, </a:t>
            </a:r>
            <a:br>
              <a:rPr lang="en-US" sz="1800" dirty="0" smtClean="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Svetlana </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478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3000" t="16666" r="46014" b="5682"/>
          <a:stretch/>
        </p:blipFill>
        <p:spPr>
          <a:xfrm>
            <a:off x="1249108" y="235527"/>
            <a:ext cx="4375840" cy="6165274"/>
          </a:xfrm>
          <a:prstGeom prst="rect">
            <a:avLst/>
          </a:prstGeom>
        </p:spPr>
      </p:pic>
      <p:pic>
        <p:nvPicPr>
          <p:cNvPr id="4" name="Рисунок 3"/>
          <p:cNvPicPr>
            <a:picLocks noChangeAspect="1"/>
          </p:cNvPicPr>
          <p:nvPr/>
        </p:nvPicPr>
        <p:blipFill rotWithShape="1">
          <a:blip r:embed="rId3"/>
          <a:srcRect l="22894" t="15720" r="45907" b="7765"/>
          <a:stretch/>
        </p:blipFill>
        <p:spPr>
          <a:xfrm>
            <a:off x="7085011" y="271203"/>
            <a:ext cx="4419600" cy="6093921"/>
          </a:xfrm>
          <a:prstGeom prst="rect">
            <a:avLst/>
          </a:prstGeom>
        </p:spPr>
      </p:pic>
      <p:sp>
        <p:nvSpPr>
          <p:cNvPr id="2" name="Заголовок 1"/>
          <p:cNvSpPr>
            <a:spLocks noGrp="1"/>
          </p:cNvSpPr>
          <p:nvPr>
            <p:ph type="title"/>
          </p:nvPr>
        </p:nvSpPr>
        <p:spPr>
          <a:xfrm>
            <a:off x="2592924" y="-45719"/>
            <a:ext cx="8911687" cy="45719"/>
          </a:xfrm>
        </p:spPr>
        <p:txBody>
          <a:bodyPr>
            <a:normAutofit fontScale="90000"/>
          </a:bodyPr>
          <a:lstStyle/>
          <a:p>
            <a:endParaRPr lang="ru-RU" dirty="0"/>
          </a:p>
        </p:txBody>
      </p:sp>
    </p:spTree>
    <p:extLst>
      <p:ext uri="{BB962C8B-B14F-4D97-AF65-F5344CB8AC3E}">
        <p14:creationId xmlns:p14="http://schemas.microsoft.com/office/powerpoint/2010/main" val="1495912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8074" y="624110"/>
            <a:ext cx="9606538" cy="3546108"/>
          </a:xfrm>
        </p:spPr>
        <p:txBody>
          <a:bodyPr>
            <a:normAutofit/>
          </a:bodyPr>
          <a:lstStyle/>
          <a:p>
            <a:r>
              <a:rPr lang="en-US" dirty="0" smtClean="0"/>
              <a:t>P.S.</a:t>
            </a:r>
            <a:r>
              <a:rPr lang="ru-RU" dirty="0" smtClean="0"/>
              <a:t>:</a:t>
            </a:r>
            <a:br>
              <a:rPr lang="ru-RU" dirty="0" smtClean="0"/>
            </a:br>
            <a:r>
              <a:rPr lang="ru-RU" dirty="0" smtClean="0"/>
              <a:t>данная презентация составлена с учетом рекомендаций  Мишина А. В., </a:t>
            </a:r>
            <a:r>
              <a:rPr lang="ru-RU" dirty="0" err="1" smtClean="0"/>
              <a:t>Каптуровой</a:t>
            </a:r>
            <a:r>
              <a:rPr lang="ru-RU" dirty="0" smtClean="0"/>
              <a:t> Е. С., </a:t>
            </a:r>
            <a:r>
              <a:rPr lang="ru-RU" dirty="0" err="1" smtClean="0"/>
              <a:t>Рудкевич</a:t>
            </a:r>
            <a:r>
              <a:rPr lang="ru-RU" dirty="0" smtClean="0"/>
              <a:t> С. </a:t>
            </a:r>
            <a:endParaRPr lang="ru-RU" dirty="0"/>
          </a:p>
        </p:txBody>
      </p:sp>
    </p:spTree>
    <p:extLst>
      <p:ext uri="{BB962C8B-B14F-4D97-AF65-F5344CB8AC3E}">
        <p14:creationId xmlns:p14="http://schemas.microsoft.com/office/powerpoint/2010/main" val="3490709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18903"/>
          </a:xfrm>
        </p:spPr>
        <p:txBody>
          <a:bodyPr>
            <a:normAutofit fontScale="90000"/>
          </a:bodyPr>
          <a:lstStyle/>
          <a:p>
            <a:pPr algn="ctr"/>
            <a:r>
              <a:rPr lang="ru-RU" b="1" u="sng" dirty="0" smtClean="0"/>
              <a:t>Пример эл.письма ОГЭ</a:t>
            </a:r>
            <a:endParaRPr lang="ru-RU" b="1" u="sng" dirty="0"/>
          </a:p>
        </p:txBody>
      </p:sp>
      <p:pic>
        <p:nvPicPr>
          <p:cNvPr id="4" name="Объект 3"/>
          <p:cNvPicPr>
            <a:picLocks noGrp="1" noChangeAspect="1"/>
          </p:cNvPicPr>
          <p:nvPr>
            <p:ph idx="1"/>
          </p:nvPr>
        </p:nvPicPr>
        <p:blipFill rotWithShape="1">
          <a:blip r:embed="rId2"/>
          <a:srcRect l="35850" t="29702" r="25804" b="19328"/>
          <a:stretch/>
        </p:blipFill>
        <p:spPr>
          <a:xfrm>
            <a:off x="3075709" y="1243013"/>
            <a:ext cx="6913418" cy="5257800"/>
          </a:xfrm>
          <a:prstGeom prst="rect">
            <a:avLst/>
          </a:prstGeom>
        </p:spPr>
      </p:pic>
    </p:spTree>
    <p:extLst>
      <p:ext uri="{BB962C8B-B14F-4D97-AF65-F5344CB8AC3E}">
        <p14:creationId xmlns:p14="http://schemas.microsoft.com/office/powerpoint/2010/main" val="1543709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u="sng" dirty="0" smtClean="0"/>
              <a:t>Объем эл. письма ОГЭ </a:t>
            </a:r>
            <a:endParaRPr lang="ru-RU" b="1" u="sng" dirty="0"/>
          </a:p>
        </p:txBody>
      </p:sp>
      <p:sp>
        <p:nvSpPr>
          <p:cNvPr id="3" name="Объект 2"/>
          <p:cNvSpPr>
            <a:spLocks noGrp="1"/>
          </p:cNvSpPr>
          <p:nvPr>
            <p:ph idx="1"/>
          </p:nvPr>
        </p:nvSpPr>
        <p:spPr>
          <a:xfrm>
            <a:off x="2161309" y="1302327"/>
            <a:ext cx="9343303" cy="4876800"/>
          </a:xfrm>
        </p:spPr>
        <p:txBody>
          <a:bodyPr>
            <a:noAutofit/>
          </a:bodyPr>
          <a:lstStyle/>
          <a:p>
            <a:r>
              <a:rPr lang="ru-RU" sz="3200" b="1" u="sng" dirty="0" smtClean="0"/>
              <a:t>ОГЭ</a:t>
            </a:r>
            <a:r>
              <a:rPr lang="ru-RU" sz="3200" dirty="0" smtClean="0"/>
              <a:t>: </a:t>
            </a:r>
            <a:r>
              <a:rPr lang="ru-RU" sz="3200" b="1" dirty="0" smtClean="0"/>
              <a:t>100 – 120 слов</a:t>
            </a:r>
            <a:r>
              <a:rPr lang="ru-RU" sz="3200" dirty="0" smtClean="0"/>
              <a:t>. Плюс/минус 10%, т.е. 90 – 130 слов это минимальное/максимальное количество слов.</a:t>
            </a:r>
          </a:p>
          <a:p>
            <a:r>
              <a:rPr lang="ru-RU" sz="3200" dirty="0" smtClean="0"/>
              <a:t> Если письмо </a:t>
            </a:r>
            <a:r>
              <a:rPr lang="ru-RU" sz="3200" b="1" dirty="0" smtClean="0"/>
              <a:t>менее 90 слов</a:t>
            </a:r>
            <a:r>
              <a:rPr lang="ru-RU" sz="3200" dirty="0" smtClean="0"/>
              <a:t>, то оно </a:t>
            </a:r>
            <a:r>
              <a:rPr lang="ru-RU" sz="3200" b="1" dirty="0" smtClean="0"/>
              <a:t>не проверяется</a:t>
            </a:r>
          </a:p>
          <a:p>
            <a:r>
              <a:rPr lang="ru-RU" sz="3200" dirty="0" smtClean="0"/>
              <a:t>Если письмо </a:t>
            </a:r>
            <a:r>
              <a:rPr lang="ru-RU" sz="3200" b="1" dirty="0" smtClean="0"/>
              <a:t>более 130 слов</a:t>
            </a:r>
            <a:r>
              <a:rPr lang="ru-RU" sz="3200" dirty="0" smtClean="0"/>
              <a:t>, то </a:t>
            </a:r>
            <a:r>
              <a:rPr lang="ru-RU" sz="3200" b="1" dirty="0" smtClean="0"/>
              <a:t>проверяется 120 слов</a:t>
            </a:r>
            <a:r>
              <a:rPr lang="ru-RU" sz="3200" dirty="0" smtClean="0"/>
              <a:t>, все остальное не проверяется. </a:t>
            </a:r>
            <a:endParaRPr lang="ru-RU" sz="3200" dirty="0"/>
          </a:p>
        </p:txBody>
      </p:sp>
    </p:spTree>
    <p:extLst>
      <p:ext uri="{BB962C8B-B14F-4D97-AF65-F5344CB8AC3E}">
        <p14:creationId xmlns:p14="http://schemas.microsoft.com/office/powerpoint/2010/main" val="2492232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733635"/>
          </a:xfrm>
        </p:spPr>
        <p:txBody>
          <a:bodyPr/>
          <a:lstStyle/>
          <a:p>
            <a:pPr algn="ctr"/>
            <a:r>
              <a:rPr lang="ru-RU" b="1" u="sng" dirty="0"/>
              <a:t>Объем эл. </a:t>
            </a:r>
            <a:r>
              <a:rPr lang="ru-RU" b="1" u="sng" dirty="0" smtClean="0"/>
              <a:t>письма</a:t>
            </a:r>
            <a:r>
              <a:rPr lang="en-US" b="1" u="sng" dirty="0" smtClean="0"/>
              <a:t> </a:t>
            </a:r>
            <a:r>
              <a:rPr lang="ru-RU" b="1" u="sng" dirty="0" smtClean="0"/>
              <a:t>ЕГЭ </a:t>
            </a:r>
            <a:endParaRPr lang="ru-RU" dirty="0"/>
          </a:p>
        </p:txBody>
      </p:sp>
      <p:sp>
        <p:nvSpPr>
          <p:cNvPr id="3" name="Объект 2"/>
          <p:cNvSpPr>
            <a:spLocks noGrp="1"/>
          </p:cNvSpPr>
          <p:nvPr>
            <p:ph idx="1"/>
          </p:nvPr>
        </p:nvSpPr>
        <p:spPr>
          <a:xfrm>
            <a:off x="2589212" y="1523999"/>
            <a:ext cx="8915400" cy="4752109"/>
          </a:xfrm>
        </p:spPr>
        <p:txBody>
          <a:bodyPr>
            <a:normAutofit/>
          </a:bodyPr>
          <a:lstStyle/>
          <a:p>
            <a:r>
              <a:rPr lang="ru-RU" sz="3200" b="1" dirty="0" smtClean="0"/>
              <a:t>ЕГЭ: 100 – 140 слов. </a:t>
            </a:r>
            <a:r>
              <a:rPr lang="ru-RU" sz="3200" dirty="0" smtClean="0"/>
              <a:t>Плюс/минус 10%. </a:t>
            </a:r>
            <a:r>
              <a:rPr lang="ru-RU" sz="3200" dirty="0"/>
              <a:t>т.е. 90 – </a:t>
            </a:r>
            <a:r>
              <a:rPr lang="ru-RU" sz="3200" dirty="0" smtClean="0"/>
              <a:t>150 </a:t>
            </a:r>
            <a:r>
              <a:rPr lang="ru-RU" sz="3200" dirty="0"/>
              <a:t>слов это минимальное/максимальное количество слов.</a:t>
            </a:r>
          </a:p>
          <a:p>
            <a:r>
              <a:rPr lang="ru-RU" sz="3200" dirty="0"/>
              <a:t> Если письмо </a:t>
            </a:r>
            <a:r>
              <a:rPr lang="ru-RU" sz="3200" b="1" dirty="0"/>
              <a:t>менее 90 слов</a:t>
            </a:r>
            <a:r>
              <a:rPr lang="ru-RU" sz="3200" dirty="0"/>
              <a:t>, то оно </a:t>
            </a:r>
            <a:r>
              <a:rPr lang="ru-RU" sz="3200" b="1" dirty="0"/>
              <a:t>не проверяется</a:t>
            </a:r>
          </a:p>
          <a:p>
            <a:r>
              <a:rPr lang="ru-RU" sz="3200" dirty="0"/>
              <a:t>Если письмо </a:t>
            </a:r>
            <a:r>
              <a:rPr lang="ru-RU" sz="3200" b="1" dirty="0"/>
              <a:t>более </a:t>
            </a:r>
            <a:r>
              <a:rPr lang="ru-RU" sz="3200" b="1" dirty="0" smtClean="0"/>
              <a:t>150 </a:t>
            </a:r>
            <a:r>
              <a:rPr lang="ru-RU" sz="3200" b="1" dirty="0"/>
              <a:t>слов</a:t>
            </a:r>
            <a:r>
              <a:rPr lang="ru-RU" sz="3200" dirty="0"/>
              <a:t>, то </a:t>
            </a:r>
            <a:r>
              <a:rPr lang="ru-RU" sz="3200" b="1" dirty="0"/>
              <a:t>проверяется </a:t>
            </a:r>
            <a:r>
              <a:rPr lang="ru-RU" sz="3200" b="1" dirty="0" smtClean="0"/>
              <a:t>140 </a:t>
            </a:r>
            <a:r>
              <a:rPr lang="ru-RU" sz="3200" b="1" dirty="0"/>
              <a:t>слов</a:t>
            </a:r>
            <a:r>
              <a:rPr lang="ru-RU" sz="3200" dirty="0"/>
              <a:t>, все остальное не проверяется. </a:t>
            </a:r>
          </a:p>
          <a:p>
            <a:pPr marL="0" indent="0">
              <a:buNone/>
            </a:pPr>
            <a:endParaRPr lang="ru-RU" sz="3200" dirty="0"/>
          </a:p>
        </p:txBody>
      </p:sp>
    </p:spTree>
    <p:extLst>
      <p:ext uri="{BB962C8B-B14F-4D97-AF65-F5344CB8AC3E}">
        <p14:creationId xmlns:p14="http://schemas.microsoft.com/office/powerpoint/2010/main" val="30216568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3491" y="624110"/>
            <a:ext cx="9551121" cy="650508"/>
          </a:xfrm>
        </p:spPr>
        <p:txBody>
          <a:bodyPr>
            <a:normAutofit fontScale="90000"/>
          </a:bodyPr>
          <a:lstStyle/>
          <a:p>
            <a:r>
              <a:rPr lang="ru-RU" b="1" u="sng" dirty="0"/>
              <a:t>1 </a:t>
            </a:r>
            <a:r>
              <a:rPr lang="ru-RU" b="1" u="sng" dirty="0" smtClean="0"/>
              <a:t>абзац. Обращение </a:t>
            </a:r>
            <a:r>
              <a:rPr lang="ru-RU" b="1" u="sng" dirty="0"/>
              <a:t>к другу по </a:t>
            </a:r>
            <a:r>
              <a:rPr lang="ru-RU" b="1" u="sng" dirty="0" smtClean="0"/>
              <a:t>переписке. </a:t>
            </a:r>
            <a:r>
              <a:rPr lang="ru-RU" u="sng" dirty="0"/>
              <a:t/>
            </a:r>
            <a:br>
              <a:rPr lang="ru-RU" u="sng" dirty="0"/>
            </a:br>
            <a:endParaRPr lang="ru-RU" u="sng" dirty="0"/>
          </a:p>
        </p:txBody>
      </p:sp>
      <p:sp>
        <p:nvSpPr>
          <p:cNvPr id="3" name="Объект 2"/>
          <p:cNvSpPr>
            <a:spLocks noGrp="1"/>
          </p:cNvSpPr>
          <p:nvPr>
            <p:ph idx="1"/>
          </p:nvPr>
        </p:nvSpPr>
        <p:spPr>
          <a:xfrm>
            <a:off x="1856509" y="1371600"/>
            <a:ext cx="8714509" cy="2452255"/>
          </a:xfrm>
        </p:spPr>
        <p:txBody>
          <a:bodyPr>
            <a:normAutofit/>
          </a:bodyPr>
          <a:lstStyle/>
          <a:p>
            <a:pPr marL="0" indent="0">
              <a:buNone/>
            </a:pPr>
            <a:r>
              <a:rPr lang="ru-RU" sz="3600" b="1" dirty="0" smtClean="0">
                <a:solidFill>
                  <a:srgbClr val="FF0000"/>
                </a:solidFill>
              </a:rPr>
              <a:t>     </a:t>
            </a:r>
            <a:r>
              <a:rPr lang="en-US" sz="4400" b="1" dirty="0" smtClean="0">
                <a:solidFill>
                  <a:srgbClr val="FF0000"/>
                </a:solidFill>
              </a:rPr>
              <a:t>Dear Ben, </a:t>
            </a:r>
            <a:endParaRPr lang="ru-RU" sz="4400" b="1" dirty="0" smtClean="0">
              <a:solidFill>
                <a:srgbClr val="FF0000"/>
              </a:solidFill>
            </a:endParaRPr>
          </a:p>
          <a:p>
            <a:pPr marL="0" indent="0">
              <a:buNone/>
            </a:pPr>
            <a:r>
              <a:rPr lang="ru-RU" sz="4400" b="1" dirty="0">
                <a:solidFill>
                  <a:srgbClr val="FF0000"/>
                </a:solidFill>
              </a:rPr>
              <a:t> </a:t>
            </a:r>
            <a:r>
              <a:rPr lang="ru-RU" sz="4400" b="1" dirty="0" smtClean="0">
                <a:solidFill>
                  <a:srgbClr val="FF0000"/>
                </a:solidFill>
              </a:rPr>
              <a:t>   </a:t>
            </a:r>
            <a:r>
              <a:rPr lang="en-US" sz="4400" b="1" dirty="0" smtClean="0">
                <a:solidFill>
                  <a:srgbClr val="FF0000"/>
                </a:solidFill>
              </a:rPr>
              <a:t>Thanks for your </a:t>
            </a:r>
            <a:r>
              <a:rPr lang="en-US" sz="4400" b="1" dirty="0">
                <a:solidFill>
                  <a:srgbClr val="FF0000"/>
                </a:solidFill>
              </a:rPr>
              <a:t>emails</a:t>
            </a:r>
            <a:r>
              <a:rPr lang="en-US" sz="4400" b="1" dirty="0" smtClean="0">
                <a:solidFill>
                  <a:srgbClr val="FF0000"/>
                </a:solidFill>
              </a:rPr>
              <a:t>. It was great to hear from you again.</a:t>
            </a:r>
            <a:endParaRPr lang="ru-RU" sz="4400" b="1" dirty="0">
              <a:solidFill>
                <a:srgbClr val="FF0000"/>
              </a:solidFill>
            </a:endParaRPr>
          </a:p>
        </p:txBody>
      </p:sp>
    </p:spTree>
    <p:extLst>
      <p:ext uri="{BB962C8B-B14F-4D97-AF65-F5344CB8AC3E}">
        <p14:creationId xmlns:p14="http://schemas.microsoft.com/office/powerpoint/2010/main" val="1612011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719781"/>
          </a:xfrm>
        </p:spPr>
        <p:txBody>
          <a:bodyPr/>
          <a:lstStyle/>
          <a:p>
            <a:pPr algn="ctr"/>
            <a:r>
              <a:rPr lang="ru-RU" b="1" u="sng" dirty="0" smtClean="0"/>
              <a:t>Варианты написания 1 абзаца. </a:t>
            </a:r>
            <a:endParaRPr lang="ru-RU" b="1" u="sng" dirty="0"/>
          </a:p>
        </p:txBody>
      </p:sp>
      <p:sp>
        <p:nvSpPr>
          <p:cNvPr id="3" name="Объект 2"/>
          <p:cNvSpPr>
            <a:spLocks noGrp="1"/>
          </p:cNvSpPr>
          <p:nvPr>
            <p:ph idx="1"/>
          </p:nvPr>
        </p:nvSpPr>
        <p:spPr>
          <a:xfrm>
            <a:off x="2589212" y="1343891"/>
            <a:ext cx="8915400" cy="2050473"/>
          </a:xfrm>
        </p:spPr>
        <p:txBody>
          <a:bodyPr>
            <a:normAutofit/>
          </a:bodyPr>
          <a:lstStyle/>
          <a:p>
            <a:r>
              <a:rPr lang="en-US" sz="3600" dirty="0" smtClean="0"/>
              <a:t>I</a:t>
            </a:r>
            <a:r>
              <a:rPr lang="ru-RU" sz="3600" dirty="0" smtClean="0"/>
              <a:t>’</a:t>
            </a:r>
            <a:r>
              <a:rPr lang="en-US" sz="3600" dirty="0" smtClean="0"/>
              <a:t>m always great to receive emails from you.</a:t>
            </a:r>
          </a:p>
          <a:p>
            <a:r>
              <a:rPr lang="en-US" sz="3600" dirty="0" smtClean="0"/>
              <a:t>I always like to read your emails.</a:t>
            </a:r>
            <a:endParaRPr lang="ru-RU" sz="3600" dirty="0"/>
          </a:p>
        </p:txBody>
      </p:sp>
    </p:spTree>
    <p:extLst>
      <p:ext uri="{BB962C8B-B14F-4D97-AF65-F5344CB8AC3E}">
        <p14:creationId xmlns:p14="http://schemas.microsoft.com/office/powerpoint/2010/main" val="868982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705926"/>
          </a:xfrm>
        </p:spPr>
        <p:txBody>
          <a:bodyPr/>
          <a:lstStyle/>
          <a:p>
            <a:pPr algn="ctr"/>
            <a:r>
              <a:rPr lang="en-US" b="1" u="sng" dirty="0" smtClean="0"/>
              <a:t>2 </a:t>
            </a:r>
            <a:r>
              <a:rPr lang="ru-RU" b="1" u="sng" dirty="0" smtClean="0"/>
              <a:t>абзац. Ответы на вопросы. </a:t>
            </a:r>
            <a:endParaRPr lang="ru-RU" b="1" u="sng" dirty="0"/>
          </a:p>
        </p:txBody>
      </p:sp>
      <p:sp>
        <p:nvSpPr>
          <p:cNvPr id="3" name="Объект 2"/>
          <p:cNvSpPr>
            <a:spLocks noGrp="1"/>
          </p:cNvSpPr>
          <p:nvPr>
            <p:ph idx="1"/>
          </p:nvPr>
        </p:nvSpPr>
        <p:spPr>
          <a:xfrm>
            <a:off x="2589212" y="1330035"/>
            <a:ext cx="8915400" cy="5042189"/>
          </a:xfrm>
        </p:spPr>
        <p:txBody>
          <a:bodyPr>
            <a:noAutofit/>
          </a:bodyPr>
          <a:lstStyle/>
          <a:p>
            <a:r>
              <a:rPr lang="en-US" sz="4000" b="1" dirty="0" smtClean="0">
                <a:solidFill>
                  <a:srgbClr val="FF0000"/>
                </a:solidFill>
              </a:rPr>
              <a:t>I’m happy to answer your questions. </a:t>
            </a:r>
          </a:p>
          <a:p>
            <a:r>
              <a:rPr lang="en-US" sz="4000" b="1" dirty="0" smtClean="0">
                <a:solidFill>
                  <a:srgbClr val="FF0000"/>
                </a:solidFill>
              </a:rPr>
              <a:t>First of all, let me answer your questions.</a:t>
            </a:r>
          </a:p>
          <a:p>
            <a:r>
              <a:rPr lang="en-US" sz="4000" b="1" dirty="0" smtClean="0">
                <a:solidFill>
                  <a:srgbClr val="FF0000"/>
                </a:solidFill>
              </a:rPr>
              <a:t>You asked me in your letter if</a:t>
            </a:r>
            <a:r>
              <a:rPr lang="ru-RU" sz="4000" b="1" dirty="0" smtClean="0">
                <a:solidFill>
                  <a:srgbClr val="FF0000"/>
                </a:solidFill>
              </a:rPr>
              <a:t>/</a:t>
            </a:r>
            <a:r>
              <a:rPr lang="en-US" sz="4000" b="1" dirty="0" smtClean="0">
                <a:solidFill>
                  <a:srgbClr val="FF0000"/>
                </a:solidFill>
              </a:rPr>
              <a:t>what…</a:t>
            </a:r>
          </a:p>
          <a:p>
            <a:r>
              <a:rPr lang="en-US" sz="4000" b="1" dirty="0" smtClean="0">
                <a:solidFill>
                  <a:srgbClr val="FF0000"/>
                </a:solidFill>
              </a:rPr>
              <a:t>In your letter you ask me about…</a:t>
            </a:r>
            <a:endParaRPr lang="ru-RU" sz="4000" b="1" dirty="0">
              <a:solidFill>
                <a:srgbClr val="FF0000"/>
              </a:solidFill>
            </a:endParaRPr>
          </a:p>
        </p:txBody>
      </p:sp>
    </p:spTree>
    <p:extLst>
      <p:ext uri="{BB962C8B-B14F-4D97-AF65-F5344CB8AC3E}">
        <p14:creationId xmlns:p14="http://schemas.microsoft.com/office/powerpoint/2010/main" val="4184169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471489"/>
            <a:ext cx="8911687" cy="671512"/>
          </a:xfrm>
        </p:spPr>
        <p:txBody>
          <a:bodyPr/>
          <a:lstStyle/>
          <a:p>
            <a:pPr algn="ctr"/>
            <a:r>
              <a:rPr lang="en-US" b="1" u="sng" dirty="0" smtClean="0"/>
              <a:t>Linking words </a:t>
            </a:r>
            <a:r>
              <a:rPr lang="en-US" sz="2800" dirty="0" smtClean="0"/>
              <a:t>(</a:t>
            </a:r>
            <a:r>
              <a:rPr lang="ru-RU" sz="2800" dirty="0" smtClean="0"/>
              <a:t>средства логической связи)</a:t>
            </a:r>
            <a:endParaRPr lang="ru-RU" b="1" u="sng" dirty="0"/>
          </a:p>
        </p:txBody>
      </p:sp>
      <p:sp>
        <p:nvSpPr>
          <p:cNvPr id="3" name="Объект 2"/>
          <p:cNvSpPr>
            <a:spLocks noGrp="1"/>
          </p:cNvSpPr>
          <p:nvPr>
            <p:ph idx="1"/>
          </p:nvPr>
        </p:nvSpPr>
        <p:spPr>
          <a:xfrm>
            <a:off x="2589212" y="1143002"/>
            <a:ext cx="8915400" cy="5714998"/>
          </a:xfrm>
        </p:spPr>
        <p:txBody>
          <a:bodyPr>
            <a:noAutofit/>
          </a:bodyPr>
          <a:lstStyle/>
          <a:p>
            <a:r>
              <a:rPr lang="en-US" sz="2400" b="1" dirty="0" smtClean="0">
                <a:solidFill>
                  <a:srgbClr val="FF0000"/>
                </a:solidFill>
              </a:rPr>
              <a:t>As for me, … </a:t>
            </a:r>
          </a:p>
          <a:p>
            <a:r>
              <a:rPr lang="en-US" sz="2400" b="1" dirty="0" smtClean="0">
                <a:solidFill>
                  <a:srgbClr val="FF0000"/>
                </a:solidFill>
              </a:rPr>
              <a:t>As for your first </a:t>
            </a:r>
            <a:r>
              <a:rPr lang="ru-RU" sz="2400" b="1" dirty="0" smtClean="0">
                <a:solidFill>
                  <a:srgbClr val="FF0000"/>
                </a:solidFill>
              </a:rPr>
              <a:t>/ </a:t>
            </a:r>
            <a:r>
              <a:rPr lang="en-US" sz="2400" b="1" dirty="0" smtClean="0">
                <a:solidFill>
                  <a:srgbClr val="FF0000"/>
                </a:solidFill>
              </a:rPr>
              <a:t>second question…</a:t>
            </a:r>
          </a:p>
          <a:p>
            <a:r>
              <a:rPr lang="en-US" sz="2400" b="1" dirty="0" smtClean="0">
                <a:solidFill>
                  <a:srgbClr val="FF0000"/>
                </a:solidFill>
              </a:rPr>
              <a:t>Speaking about…</a:t>
            </a:r>
          </a:p>
          <a:p>
            <a:r>
              <a:rPr lang="en-US" sz="2400" b="1" dirty="0" smtClean="0">
                <a:solidFill>
                  <a:srgbClr val="FF0000"/>
                </a:solidFill>
              </a:rPr>
              <a:t>So…</a:t>
            </a:r>
          </a:p>
          <a:p>
            <a:r>
              <a:rPr lang="en-US" sz="2400" b="1" dirty="0" smtClean="0">
                <a:solidFill>
                  <a:srgbClr val="FF0000"/>
                </a:solidFill>
              </a:rPr>
              <a:t>I believe …</a:t>
            </a:r>
          </a:p>
          <a:p>
            <a:r>
              <a:rPr lang="en-US" sz="2400" b="1" dirty="0" smtClean="0">
                <a:solidFill>
                  <a:srgbClr val="FF0000"/>
                </a:solidFill>
              </a:rPr>
              <a:t>I really think …</a:t>
            </a:r>
          </a:p>
          <a:p>
            <a:r>
              <a:rPr lang="en-US" sz="2400" b="1" dirty="0" smtClean="0">
                <a:solidFill>
                  <a:srgbClr val="FF0000"/>
                </a:solidFill>
              </a:rPr>
              <a:t>Personally I think that… </a:t>
            </a:r>
          </a:p>
          <a:p>
            <a:r>
              <a:rPr lang="en-US" sz="2400" b="1" dirty="0" smtClean="0">
                <a:solidFill>
                  <a:srgbClr val="FF0000"/>
                </a:solidFill>
              </a:rPr>
              <a:t>In fact…</a:t>
            </a:r>
          </a:p>
          <a:p>
            <a:r>
              <a:rPr lang="en-US" sz="2400" b="1" dirty="0">
                <a:solidFill>
                  <a:srgbClr val="FF0000"/>
                </a:solidFill>
              </a:rPr>
              <a:t> </a:t>
            </a:r>
            <a:r>
              <a:rPr lang="en-US" sz="2400" b="1" dirty="0" smtClean="0">
                <a:solidFill>
                  <a:srgbClr val="FF0000"/>
                </a:solidFill>
              </a:rPr>
              <a:t>that’s why …</a:t>
            </a:r>
          </a:p>
          <a:p>
            <a:r>
              <a:rPr lang="en-US" sz="2400" b="1" dirty="0" smtClean="0">
                <a:solidFill>
                  <a:srgbClr val="FF0000"/>
                </a:solidFill>
              </a:rPr>
              <a:t>Besides, …</a:t>
            </a:r>
          </a:p>
          <a:p>
            <a:r>
              <a:rPr lang="en-US" sz="2400" b="1" dirty="0" smtClean="0">
                <a:solidFill>
                  <a:srgbClr val="FF0000"/>
                </a:solidFill>
              </a:rPr>
              <a:t>I personally prefer …</a:t>
            </a:r>
          </a:p>
          <a:p>
            <a:endParaRPr lang="ru-RU" sz="2400" dirty="0"/>
          </a:p>
        </p:txBody>
      </p:sp>
    </p:spTree>
    <p:extLst>
      <p:ext uri="{BB962C8B-B14F-4D97-AF65-F5344CB8AC3E}">
        <p14:creationId xmlns:p14="http://schemas.microsoft.com/office/powerpoint/2010/main" val="866989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90340"/>
          </a:xfrm>
        </p:spPr>
        <p:txBody>
          <a:bodyPr/>
          <a:lstStyle/>
          <a:p>
            <a:pPr algn="ctr"/>
            <a:r>
              <a:rPr lang="ru-RU" b="1" u="sng" dirty="0" smtClean="0"/>
              <a:t>3 абзац. </a:t>
            </a:r>
            <a:endParaRPr lang="ru-RU" b="1" u="sng" dirty="0"/>
          </a:p>
        </p:txBody>
      </p:sp>
      <p:sp>
        <p:nvSpPr>
          <p:cNvPr id="3" name="Объект 2"/>
          <p:cNvSpPr>
            <a:spLocks noGrp="1"/>
          </p:cNvSpPr>
          <p:nvPr>
            <p:ph idx="1"/>
          </p:nvPr>
        </p:nvSpPr>
        <p:spPr>
          <a:xfrm>
            <a:off x="2589212" y="1314449"/>
            <a:ext cx="8915400" cy="5000625"/>
          </a:xfrm>
        </p:spPr>
        <p:txBody>
          <a:bodyPr>
            <a:normAutofit/>
          </a:bodyPr>
          <a:lstStyle/>
          <a:p>
            <a:pPr lvl="1"/>
            <a:r>
              <a:rPr lang="en-US" sz="4400" b="1" dirty="0" smtClean="0">
                <a:solidFill>
                  <a:srgbClr val="FF0000"/>
                </a:solidFill>
              </a:rPr>
              <a:t>That’s all for now.  Write back soon. </a:t>
            </a:r>
          </a:p>
          <a:p>
            <a:pPr lvl="1"/>
            <a:r>
              <a:rPr lang="en-US" sz="4400" b="1" dirty="0" smtClean="0">
                <a:solidFill>
                  <a:srgbClr val="FF0000"/>
                </a:solidFill>
              </a:rPr>
              <a:t>Hope to hear from you soon. </a:t>
            </a:r>
          </a:p>
          <a:p>
            <a:pPr lvl="1"/>
            <a:r>
              <a:rPr lang="en-US" sz="4400" b="1" dirty="0" smtClean="0">
                <a:solidFill>
                  <a:srgbClr val="FF0000"/>
                </a:solidFill>
              </a:rPr>
              <a:t>I’m looking forward to hearing from you soon. </a:t>
            </a:r>
          </a:p>
          <a:p>
            <a:pPr lvl="1"/>
            <a:endParaRPr lang="ru-RU" sz="4400" b="1" dirty="0">
              <a:solidFill>
                <a:srgbClr val="FF0000"/>
              </a:solidFill>
            </a:endParaRPr>
          </a:p>
        </p:txBody>
      </p:sp>
    </p:spTree>
    <p:extLst>
      <p:ext uri="{BB962C8B-B14F-4D97-AF65-F5344CB8AC3E}">
        <p14:creationId xmlns:p14="http://schemas.microsoft.com/office/powerpoint/2010/main" val="2365833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359</TotalTime>
  <Words>524</Words>
  <Application>Microsoft Office PowerPoint</Application>
  <PresentationFormat>Широкоэкранный</PresentationFormat>
  <Paragraphs>78</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Century Gothic</vt:lpstr>
      <vt:lpstr>Times New Roman</vt:lpstr>
      <vt:lpstr>Wingdings 3</vt:lpstr>
      <vt:lpstr>Легкий дым</vt:lpstr>
      <vt:lpstr>Электронное письмо ОГЭ/ЕГЭ Структура, основные критерии оценивания </vt:lpstr>
      <vt:lpstr>Пример эл.письма ОГЭ</vt:lpstr>
      <vt:lpstr>Объем эл. письма ОГЭ </vt:lpstr>
      <vt:lpstr>Объем эл. письма ЕГЭ </vt:lpstr>
      <vt:lpstr>1 абзац. Обращение к другу по переписке.  </vt:lpstr>
      <vt:lpstr>Варианты написания 1 абзаца. </vt:lpstr>
      <vt:lpstr>2 абзац. Ответы на вопросы. </vt:lpstr>
      <vt:lpstr>Linking words (средства логической связи)</vt:lpstr>
      <vt:lpstr>3 абзац. </vt:lpstr>
      <vt:lpstr>Завершающая фраза </vt:lpstr>
      <vt:lpstr>Самопроверка правильности написания (оформления) электронного письма ОГЭ</vt:lpstr>
      <vt:lpstr>Презентация PowerPoint</vt:lpstr>
      <vt:lpstr>Презентация PowerPoint</vt:lpstr>
      <vt:lpstr>Презентация PowerPoint</vt:lpstr>
      <vt:lpstr>Пример эл.письма ЕГЭ</vt:lpstr>
      <vt:lpstr>4 абзац. Для ЕГЭ. Ответы на вопросы</vt:lpstr>
      <vt:lpstr>Образец написания электронного письма ЕГЭ Dear Ronny,   Thanks for your email, I was happy to get it.  You ask me about the weather in Russia in summer. Well, it’s usually quite warm in June and boiling hot in July. As for August, it depends on the region. In some cities it is rainy, windy and cool, while in others August is the hottest month with no rain at all. Actually, summer is my favourite season because I always have three-month holidays and a lot of free time. As for my plans for this summer, I’m going to visit my grandparents in Poland. Besides, I’m planning to try skydiving and start learning French.  You mentioned that your uncle Keith is going to visit you. How old is your uncle? Where does he live? What does he do for a living?  That’s all for now. Write back soon.  Yours,    Svetlana </vt:lpstr>
      <vt:lpstr>Презентация PowerPoint</vt:lpstr>
      <vt:lpstr>P.S.: данная презентация составлена с учетом рекомендаций  Мишина А. В., Каптуровой Е. С., Рудкевич С.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Электронное письмо ОГЭ/ЕГЭ</dc:title>
  <dc:creator>Пользователь</dc:creator>
  <cp:lastModifiedBy>Пользователь</cp:lastModifiedBy>
  <cp:revision>27</cp:revision>
  <dcterms:created xsi:type="dcterms:W3CDTF">2021-12-17T12:24:30Z</dcterms:created>
  <dcterms:modified xsi:type="dcterms:W3CDTF">2021-12-17T18:24:24Z</dcterms:modified>
</cp:coreProperties>
</file>