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35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3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0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79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97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34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753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802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77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917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EC519-F4A6-479A-805C-4E4A501C6397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37530-C37D-4219-AD04-5329BDDBD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685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71055"/>
            <a:ext cx="9144000" cy="540327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>Пассивный залог </a:t>
            </a:r>
            <a:endParaRPr lang="ru-RU" b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983" y="1427018"/>
            <a:ext cx="11928762" cy="3810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732376"/>
              </p:ext>
            </p:extLst>
          </p:nvPr>
        </p:nvGraphicFramePr>
        <p:xfrm>
          <a:off x="96983" y="1427018"/>
          <a:ext cx="11928762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418">
                  <a:extLst>
                    <a:ext uri="{9D8B030D-6E8A-4147-A177-3AD203B41FA5}">
                      <a16:colId xmlns:a16="http://schemas.microsoft.com/office/drawing/2014/main" val="1863037576"/>
                    </a:ext>
                  </a:extLst>
                </a:gridCol>
                <a:gridCol w="1325418">
                  <a:extLst>
                    <a:ext uri="{9D8B030D-6E8A-4147-A177-3AD203B41FA5}">
                      <a16:colId xmlns:a16="http://schemas.microsoft.com/office/drawing/2014/main" val="1743414226"/>
                    </a:ext>
                  </a:extLst>
                </a:gridCol>
                <a:gridCol w="1325418">
                  <a:extLst>
                    <a:ext uri="{9D8B030D-6E8A-4147-A177-3AD203B41FA5}">
                      <a16:colId xmlns:a16="http://schemas.microsoft.com/office/drawing/2014/main" val="3366413524"/>
                    </a:ext>
                  </a:extLst>
                </a:gridCol>
                <a:gridCol w="1325418">
                  <a:extLst>
                    <a:ext uri="{9D8B030D-6E8A-4147-A177-3AD203B41FA5}">
                      <a16:colId xmlns:a16="http://schemas.microsoft.com/office/drawing/2014/main" val="705104365"/>
                    </a:ext>
                  </a:extLst>
                </a:gridCol>
                <a:gridCol w="1376218">
                  <a:extLst>
                    <a:ext uri="{9D8B030D-6E8A-4147-A177-3AD203B41FA5}">
                      <a16:colId xmlns:a16="http://schemas.microsoft.com/office/drawing/2014/main" val="3066755160"/>
                    </a:ext>
                  </a:extLst>
                </a:gridCol>
                <a:gridCol w="1274618">
                  <a:extLst>
                    <a:ext uri="{9D8B030D-6E8A-4147-A177-3AD203B41FA5}">
                      <a16:colId xmlns:a16="http://schemas.microsoft.com/office/drawing/2014/main" val="4263578581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3993690843"/>
                    </a:ext>
                  </a:extLst>
                </a:gridCol>
                <a:gridCol w="1459345">
                  <a:extLst>
                    <a:ext uri="{9D8B030D-6E8A-4147-A177-3AD203B41FA5}">
                      <a16:colId xmlns:a16="http://schemas.microsoft.com/office/drawing/2014/main" val="3106079871"/>
                    </a:ext>
                  </a:extLst>
                </a:gridCol>
                <a:gridCol w="1325418">
                  <a:extLst>
                    <a:ext uri="{9D8B030D-6E8A-4147-A177-3AD203B41FA5}">
                      <a16:colId xmlns:a16="http://schemas.microsoft.com/office/drawing/2014/main" val="4234362936"/>
                    </a:ext>
                  </a:extLst>
                </a:gridCol>
              </a:tblGrid>
              <a:tr h="1905000">
                <a:tc>
                  <a:txBody>
                    <a:bodyPr/>
                    <a:lstStyle/>
                    <a:p>
                      <a:r>
                        <a:rPr lang="en-US" dirty="0" smtClean="0"/>
                        <a:t>Present Simple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Present </a:t>
                      </a:r>
                      <a:r>
                        <a:rPr lang="en-US" dirty="0" err="1" smtClean="0"/>
                        <a:t>Contin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Present </a:t>
                      </a:r>
                    </a:p>
                    <a:p>
                      <a:r>
                        <a:rPr lang="en-US" dirty="0" smtClean="0"/>
                        <a:t>Perfect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Past </a:t>
                      </a:r>
                    </a:p>
                    <a:p>
                      <a:r>
                        <a:rPr lang="en-US" dirty="0" smtClean="0"/>
                        <a:t>Simple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Past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err="1" smtClean="0"/>
                        <a:t>Contin</a:t>
                      </a:r>
                      <a:endParaRPr lang="en-US" baseline="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Past </a:t>
                      </a:r>
                    </a:p>
                    <a:p>
                      <a:r>
                        <a:rPr lang="en-US" dirty="0" smtClean="0"/>
                        <a:t>Perfect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Future </a:t>
                      </a:r>
                    </a:p>
                    <a:p>
                      <a:r>
                        <a:rPr lang="en-US" dirty="0" smtClean="0"/>
                        <a:t>Simple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Modal </a:t>
                      </a:r>
                    </a:p>
                    <a:p>
                      <a:r>
                        <a:rPr lang="en-US" dirty="0" smtClean="0"/>
                        <a:t>Verbs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Infinitive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517145"/>
                  </a:ext>
                </a:extLst>
              </a:tr>
              <a:tr h="1905000">
                <a:tc>
                  <a:txBody>
                    <a:bodyPr/>
                    <a:lstStyle/>
                    <a:p>
                      <a:r>
                        <a:rPr lang="en-US" dirty="0" smtClean="0"/>
                        <a:t>Am</a:t>
                      </a:r>
                    </a:p>
                    <a:p>
                      <a:r>
                        <a:rPr lang="en-US" dirty="0" smtClean="0"/>
                        <a:t>Is    + V3 </a:t>
                      </a:r>
                    </a:p>
                    <a:p>
                      <a:r>
                        <a:rPr lang="en-US" dirty="0" smtClean="0"/>
                        <a:t>Are 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Am</a:t>
                      </a:r>
                    </a:p>
                    <a:p>
                      <a:r>
                        <a:rPr lang="en-US" sz="1600" dirty="0" smtClean="0"/>
                        <a:t>Is  +beingV3 </a:t>
                      </a:r>
                    </a:p>
                    <a:p>
                      <a:r>
                        <a:rPr lang="en-US" sz="1600" dirty="0" smtClean="0"/>
                        <a:t>Are 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Have</a:t>
                      </a:r>
                      <a:endParaRPr lang="ru-RU" sz="1600" dirty="0" smtClean="0"/>
                    </a:p>
                    <a:p>
                      <a:r>
                        <a:rPr lang="ru-RU" sz="1600" dirty="0" smtClean="0"/>
                        <a:t>или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Has +been V3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Was</a:t>
                      </a:r>
                    </a:p>
                    <a:p>
                      <a:r>
                        <a:rPr lang="ru-RU" sz="1600" dirty="0" smtClean="0"/>
                        <a:t>Или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Were   + V3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Was</a:t>
                      </a:r>
                    </a:p>
                    <a:p>
                      <a:r>
                        <a:rPr lang="ru-RU" sz="1400" dirty="0" smtClean="0"/>
                        <a:t>Или 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Were + being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V3 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Had been V3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Will be V3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Модал</a:t>
                      </a:r>
                      <a:r>
                        <a:rPr lang="ru-RU" sz="1600" dirty="0" smtClean="0"/>
                        <a:t>.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глагол + </a:t>
                      </a:r>
                      <a:r>
                        <a:rPr lang="en-US" sz="1600" dirty="0" smtClean="0"/>
                        <a:t>be V3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Инфинитив + </a:t>
                      </a:r>
                      <a:r>
                        <a:rPr lang="en-US" dirty="0" smtClean="0"/>
                        <a:t>be</a:t>
                      </a:r>
                      <a:r>
                        <a:rPr lang="en-US" baseline="0" dirty="0" smtClean="0"/>
                        <a:t> V3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925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>
            <a:noAutofit/>
          </a:bodyPr>
          <a:lstStyle/>
          <a:p>
            <a:pPr algn="just"/>
            <a:r>
              <a:rPr lang="ru-RU" sz="4400" dirty="0" smtClean="0"/>
              <a:t>1. Пассивный залог – действие совершает не сам предмет, а кто-то или что-то. </a:t>
            </a:r>
            <a:br>
              <a:rPr lang="ru-RU" sz="4400" dirty="0" smtClean="0"/>
            </a:br>
            <a:r>
              <a:rPr lang="ru-RU" sz="4400" dirty="0" smtClean="0"/>
              <a:t>2. Не все глаголы могут быть использованы в пассивном залоге</a:t>
            </a:r>
            <a:br>
              <a:rPr lang="ru-RU" sz="4400" dirty="0" smtClean="0"/>
            </a:br>
            <a:r>
              <a:rPr lang="ru-RU" sz="4400" dirty="0" smtClean="0"/>
              <a:t>3. Для обозначения кем или чем было выполнено действие используется </a:t>
            </a:r>
            <a:r>
              <a:rPr lang="en-US" sz="4400" dirty="0" smtClean="0"/>
              <a:t>by </a:t>
            </a:r>
            <a:r>
              <a:rPr lang="ru-RU" sz="4400" dirty="0" smtClean="0"/>
              <a:t>(кем) или </a:t>
            </a:r>
            <a:r>
              <a:rPr lang="en-US" sz="4400" dirty="0" smtClean="0"/>
              <a:t>with (</a:t>
            </a:r>
            <a:r>
              <a:rPr lang="ru-RU" sz="4400" dirty="0" smtClean="0"/>
              <a:t>чем).</a:t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470073"/>
            <a:ext cx="9144000" cy="69271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94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78</Words>
  <Application>Microsoft Office PowerPoint</Application>
  <PresentationFormat>Широкоэкранный</PresentationFormat>
  <Paragraphs>36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Пассивный залог </vt:lpstr>
      <vt:lpstr>1. Пассивный залог – действие совершает не сам предмет, а кто-то или что-то.  2. Не все глаголы могут быть использованы в пассивном залоге 3. Для обозначения кем или чем было выполнено действие используется by (кем) или with (чем).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Пассивный залог </dc:title>
  <dc:creator>Пользователь</dc:creator>
  <cp:lastModifiedBy>Пользователь</cp:lastModifiedBy>
  <cp:revision>4</cp:revision>
  <dcterms:created xsi:type="dcterms:W3CDTF">2022-02-01T07:37:02Z</dcterms:created>
  <dcterms:modified xsi:type="dcterms:W3CDTF">2022-02-01T08:05:21Z</dcterms:modified>
</cp:coreProperties>
</file>